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60" r:id="rId5"/>
    <p:sldId id="261" r:id="rId6"/>
    <p:sldId id="263" r:id="rId7"/>
    <p:sldId id="264" r:id="rId8"/>
    <p:sldId id="266" r:id="rId9"/>
    <p:sldId id="262" r:id="rId10"/>
    <p:sldId id="274" r:id="rId11"/>
    <p:sldId id="276" r:id="rId12"/>
    <p:sldId id="267" r:id="rId13"/>
    <p:sldId id="278" r:id="rId14"/>
    <p:sldId id="281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00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Proportion of foreign cases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'Slide data and graph OriOverTim'!$C$3:$L$3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data and graph OriOverTim'!$C$4:$L$4</c:f>
              <c:numCache>
                <c:formatCode>0.0</c:formatCode>
                <c:ptCount val="10"/>
                <c:pt idx="0">
                  <c:v>23.814127514250558</c:v>
                </c:pt>
                <c:pt idx="1">
                  <c:v>25.260249577708233</c:v>
                </c:pt>
                <c:pt idx="2">
                  <c:v>26.457193053584703</c:v>
                </c:pt>
                <c:pt idx="3">
                  <c:v>27.279208372543991</c:v>
                </c:pt>
                <c:pt idx="4">
                  <c:v>27.131488047232832</c:v>
                </c:pt>
                <c:pt idx="5">
                  <c:v>28.248139760595276</c:v>
                </c:pt>
                <c:pt idx="6">
                  <c:v>30.433641241037591</c:v>
                </c:pt>
                <c:pt idx="7">
                  <c:v>33.085452271779907</c:v>
                </c:pt>
                <c:pt idx="8">
                  <c:v>33.843776092092874</c:v>
                </c:pt>
                <c:pt idx="9">
                  <c:v>34.516287692482308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EE-49F8-B126-2B9231EC5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5641912"/>
        <c:axId val="595640600"/>
      </c:lineChart>
      <c:lineChart>
        <c:grouping val="standard"/>
        <c:varyColors val="0"/>
        <c:ser>
          <c:idx val="1"/>
          <c:order val="1"/>
          <c:tx>
            <c:strRef>
              <c:f>'Slide data and graph OriOverTim'!$A$5</c:f>
              <c:strCache>
                <c:ptCount val="1"/>
                <c:pt idx="0">
                  <c:v>Rate per 100 000 of the total population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'Slide data and graph OriOverTim'!$C$3:$L$3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data and graph OriOverTim'!$C$5:$L$5</c:f>
              <c:numCache>
                <c:formatCode>0.0</c:formatCode>
                <c:ptCount val="10"/>
                <c:pt idx="0">
                  <c:v>3.7712653274983752</c:v>
                </c:pt>
                <c:pt idx="1">
                  <c:v>3.7945849893318777</c:v>
                </c:pt>
                <c:pt idx="2">
                  <c:v>3.8519223003778356</c:v>
                </c:pt>
                <c:pt idx="3">
                  <c:v>3.755867298517984</c:v>
                </c:pt>
                <c:pt idx="4">
                  <c:v>3.4921547353276439</c:v>
                </c:pt>
                <c:pt idx="5">
                  <c:v>3.4060464933908765</c:v>
                </c:pt>
                <c:pt idx="6">
                  <c:v>3.608381642020202</c:v>
                </c:pt>
                <c:pt idx="7">
                  <c:v>3.8473116086596915</c:v>
                </c:pt>
                <c:pt idx="8">
                  <c:v>3.684857693643024</c:v>
                </c:pt>
                <c:pt idx="9">
                  <c:v>3.5219762982229321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EE-49F8-B126-2B9231EC5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1031976"/>
        <c:axId val="591038536"/>
      </c:lineChart>
      <c:catAx>
        <c:axId val="595641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595640600"/>
        <c:crosses val="autoZero"/>
        <c:auto val="1"/>
        <c:lblAlgn val="ctr"/>
        <c:lblOffset val="100"/>
        <c:noMultiLvlLbl val="0"/>
      </c:catAx>
      <c:valAx>
        <c:axId val="5956406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GB" sz="1200" b="1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ru-RU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595641912"/>
        <c:crosses val="autoZero"/>
        <c:crossBetween val="between"/>
        <c:majorUnit val="20"/>
      </c:valAx>
      <c:valAx>
        <c:axId val="591038536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GB" sz="1200" b="1"/>
                  <a:t>Cases / 100 000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ru-RU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591031976"/>
        <c:crosses val="max"/>
        <c:crossBetween val="between"/>
        <c:majorUnit val="1"/>
        <c:minorUnit val="1"/>
      </c:valAx>
      <c:catAx>
        <c:axId val="591031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10385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7080056149406168E-2"/>
          <c:y val="3.6116551239053649E-2"/>
          <c:w val="0.63181317720065022"/>
          <c:h val="0.20706064357608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Лист1!$E$4</c:f>
              <c:strCache>
                <c:ptCount val="1"/>
                <c:pt idx="0">
                  <c:v>выявленные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Лист1!$D$5:$D$9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Лист1!$E$5:$E$9</c:f>
              <c:numCache>
                <c:formatCode>General</c:formatCode>
                <c:ptCount val="5"/>
                <c:pt idx="0" formatCode="#,##0">
                  <c:v>2432</c:v>
                </c:pt>
                <c:pt idx="1">
                  <c:v>2690</c:v>
                </c:pt>
                <c:pt idx="2">
                  <c:v>3188</c:v>
                </c:pt>
                <c:pt idx="3">
                  <c:v>2797</c:v>
                </c:pt>
                <c:pt idx="4">
                  <c:v>2498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FA-4A0B-820C-75CBAFB6B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431261912"/>
        <c:axId val="431262568"/>
      </c:lineChart>
      <c:catAx>
        <c:axId val="43126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262568"/>
        <c:crosses val="autoZero"/>
        <c:auto val="1"/>
        <c:lblAlgn val="ctr"/>
        <c:lblOffset val="100"/>
        <c:noMultiLvlLbl val="0"/>
      </c:catAx>
      <c:valAx>
        <c:axId val="43126256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26191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DC5E5-467B-4DED-8B7C-9B4E73C1DF52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91E0D21-40FB-49D1-944A-BC35515BF445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Международные мигранты в России</a:t>
          </a:r>
        </a:p>
      </dgm:t>
    </dgm:pt>
    <dgm:pt modelId="{972295DE-2910-4F6C-829C-819A923B6DAD}" type="parTrans" cxnId="{F2D8D240-0E61-4DBE-8533-8D848FF8811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0D87EFA-2E9F-4FCD-AF68-840DA2B80C34}" type="sibTrans" cxnId="{F2D8D240-0E61-4DBE-8533-8D848FF8811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268F76D-6F3C-45DB-A081-9EDAFC0ED72A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Мигранты затронутые ВИЧ и ТБ</a:t>
          </a:r>
        </a:p>
      </dgm:t>
    </dgm:pt>
    <dgm:pt modelId="{764D2C73-6A28-40C5-94FD-C6C86EFAA18D}" type="parTrans" cxnId="{FEA378CC-9C3F-4EBA-ADF4-5A1225EA61C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AC4892-3FDB-4D90-8C17-E06893038DCE}" type="sibTrans" cxnId="{FEA378CC-9C3F-4EBA-ADF4-5A1225EA61C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8272437-2D00-4A44-B7F5-6FC8FB52BB3E}">
      <dgm:prSet phldrT="[Текст]" custT="1"/>
      <dgm:spPr/>
      <dgm:t>
        <a:bodyPr/>
        <a:lstStyle/>
        <a:p>
          <a:endParaRPr lang="ru-RU" sz="1300" b="1" dirty="0">
            <a:solidFill>
              <a:schemeClr val="tx1"/>
            </a:solidFill>
          </a:endParaRPr>
        </a:p>
      </dgm:t>
    </dgm:pt>
    <dgm:pt modelId="{F0ADEA22-CC1E-4D93-9CB6-8FF258983111}" type="sibTrans" cxnId="{0CA7CF46-5170-4827-9E6F-31AAD4FE290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01C9B2A-A81A-43CD-BEFA-C732778B9238}" type="parTrans" cxnId="{0CA7CF46-5170-4827-9E6F-31AAD4FE290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CBC1CAF-F8CF-423B-9089-36996B6C4060}">
      <dgm:prSet phldrT="[Текст]"/>
      <dgm:spPr/>
      <dgm:t>
        <a:bodyPr/>
        <a:lstStyle/>
        <a:p>
          <a:endParaRPr lang="ru-RU" b="1" dirty="0">
            <a:solidFill>
              <a:schemeClr val="tx1"/>
            </a:solidFill>
          </a:endParaRPr>
        </a:p>
      </dgm:t>
    </dgm:pt>
    <dgm:pt modelId="{19BBBBA9-3856-41A4-8FC9-E8CE478B9943}" type="parTrans" cxnId="{9FEC2873-5B9A-496A-A01E-621E58F484D2}">
      <dgm:prSet/>
      <dgm:spPr/>
      <dgm:t>
        <a:bodyPr/>
        <a:lstStyle/>
        <a:p>
          <a:endParaRPr lang="ru-RU"/>
        </a:p>
      </dgm:t>
    </dgm:pt>
    <dgm:pt modelId="{37427ABB-866A-46A2-9F90-FBF2596755B8}" type="sibTrans" cxnId="{9FEC2873-5B9A-496A-A01E-621E58F484D2}">
      <dgm:prSet/>
      <dgm:spPr/>
      <dgm:t>
        <a:bodyPr/>
        <a:lstStyle/>
        <a:p>
          <a:endParaRPr lang="ru-RU"/>
        </a:p>
      </dgm:t>
    </dgm:pt>
    <dgm:pt modelId="{CF3C2532-7533-4C10-A21B-42649561AE88}">
      <dgm:prSet phldrT="[Текст]" custT="1"/>
      <dgm:spPr/>
      <dgm:t>
        <a:bodyPr/>
        <a:lstStyle/>
        <a:p>
          <a:r>
            <a:rPr lang="ru-RU" sz="1100" b="1" dirty="0">
              <a:solidFill>
                <a:schemeClr val="tx1"/>
              </a:solidFill>
            </a:rPr>
            <a:t>Уехали </a:t>
          </a:r>
        </a:p>
      </dgm:t>
    </dgm:pt>
    <dgm:pt modelId="{E2B37B57-F6D0-4D6C-AF7E-F68F03CBEEDA}" type="sibTrans" cxnId="{3E1640AC-D4B1-4724-8373-D763FA913D57}">
      <dgm:prSet/>
      <dgm:spPr/>
      <dgm:t>
        <a:bodyPr/>
        <a:lstStyle/>
        <a:p>
          <a:endParaRPr lang="ru-RU"/>
        </a:p>
      </dgm:t>
    </dgm:pt>
    <dgm:pt modelId="{8F74C041-94DE-4935-9AEB-DA46AEC206C4}" type="parTrans" cxnId="{3E1640AC-D4B1-4724-8373-D763FA913D57}">
      <dgm:prSet/>
      <dgm:spPr/>
      <dgm:t>
        <a:bodyPr/>
        <a:lstStyle/>
        <a:p>
          <a:endParaRPr lang="ru-RU"/>
        </a:p>
      </dgm:t>
    </dgm:pt>
    <dgm:pt modelId="{492606A4-5C07-4839-97B6-9E9FAAA2CC05}" type="pres">
      <dgm:prSet presAssocID="{6B8DC5E5-467B-4DED-8B7C-9B4E73C1DF52}" presName="Name0" presStyleCnt="0">
        <dgm:presLayoutVars>
          <dgm:chMax val="7"/>
          <dgm:resizeHandles val="exact"/>
        </dgm:presLayoutVars>
      </dgm:prSet>
      <dgm:spPr/>
    </dgm:pt>
    <dgm:pt modelId="{EF1C3094-B6B3-428F-866A-6E122386DA0D}" type="pres">
      <dgm:prSet presAssocID="{6B8DC5E5-467B-4DED-8B7C-9B4E73C1DF52}" presName="comp1" presStyleCnt="0"/>
      <dgm:spPr/>
    </dgm:pt>
    <dgm:pt modelId="{E9EF4FA6-1E50-4887-9D77-2D15BAFCDA73}" type="pres">
      <dgm:prSet presAssocID="{6B8DC5E5-467B-4DED-8B7C-9B4E73C1DF52}" presName="circle1" presStyleLbl="node1" presStyleIdx="0" presStyleCnt="5" custLinFactNeighborX="-388"/>
      <dgm:spPr/>
    </dgm:pt>
    <dgm:pt modelId="{D3A17337-61C1-45FA-8759-A5BF2473A5F9}" type="pres">
      <dgm:prSet presAssocID="{6B8DC5E5-467B-4DED-8B7C-9B4E73C1DF52}" presName="c1text" presStyleLbl="node1" presStyleIdx="0" presStyleCnt="5">
        <dgm:presLayoutVars>
          <dgm:bulletEnabled val="1"/>
        </dgm:presLayoutVars>
      </dgm:prSet>
      <dgm:spPr/>
    </dgm:pt>
    <dgm:pt modelId="{62FCA694-5C57-416B-801A-61828927BADD}" type="pres">
      <dgm:prSet presAssocID="{6B8DC5E5-467B-4DED-8B7C-9B4E73C1DF52}" presName="comp2" presStyleCnt="0"/>
      <dgm:spPr/>
    </dgm:pt>
    <dgm:pt modelId="{97FA9222-1D6D-4038-8550-4B1CFCB80E03}" type="pres">
      <dgm:prSet presAssocID="{6B8DC5E5-467B-4DED-8B7C-9B4E73C1DF52}" presName="circle2" presStyleLbl="node1" presStyleIdx="1" presStyleCnt="5"/>
      <dgm:spPr/>
    </dgm:pt>
    <dgm:pt modelId="{A37E3E81-61FB-4374-8839-2AA5ADC3FEBB}" type="pres">
      <dgm:prSet presAssocID="{6B8DC5E5-467B-4DED-8B7C-9B4E73C1DF52}" presName="c2text" presStyleLbl="node1" presStyleIdx="1" presStyleCnt="5">
        <dgm:presLayoutVars>
          <dgm:bulletEnabled val="1"/>
        </dgm:presLayoutVars>
      </dgm:prSet>
      <dgm:spPr/>
    </dgm:pt>
    <dgm:pt modelId="{9ABC7EDF-DD98-4CCA-B2D8-836E8E161BDC}" type="pres">
      <dgm:prSet presAssocID="{6B8DC5E5-467B-4DED-8B7C-9B4E73C1DF52}" presName="comp3" presStyleCnt="0"/>
      <dgm:spPr/>
    </dgm:pt>
    <dgm:pt modelId="{6C0DCA6B-1302-471B-9D54-0CFAD408D2B8}" type="pres">
      <dgm:prSet presAssocID="{6B8DC5E5-467B-4DED-8B7C-9B4E73C1DF52}" presName="circle3" presStyleLbl="node1" presStyleIdx="2" presStyleCnt="5" custScaleX="49148" custScaleY="43988" custLinFactNeighborX="24574" custLinFactNeighborY="-28757"/>
      <dgm:spPr/>
    </dgm:pt>
    <dgm:pt modelId="{1CD86951-746C-4229-8AA3-DDD29FAC343D}" type="pres">
      <dgm:prSet presAssocID="{6B8DC5E5-467B-4DED-8B7C-9B4E73C1DF52}" presName="c3text" presStyleLbl="node1" presStyleIdx="2" presStyleCnt="5">
        <dgm:presLayoutVars>
          <dgm:bulletEnabled val="1"/>
        </dgm:presLayoutVars>
      </dgm:prSet>
      <dgm:spPr/>
    </dgm:pt>
    <dgm:pt modelId="{45F0DA4B-C59D-4407-AF97-CB535CFC2990}" type="pres">
      <dgm:prSet presAssocID="{6B8DC5E5-467B-4DED-8B7C-9B4E73C1DF52}" presName="comp4" presStyleCnt="0"/>
      <dgm:spPr/>
    </dgm:pt>
    <dgm:pt modelId="{94DB6955-DC2B-4C2B-8AB0-125FDB9FAD2D}" type="pres">
      <dgm:prSet presAssocID="{6B8DC5E5-467B-4DED-8B7C-9B4E73C1DF52}" presName="circle4" presStyleLbl="node1" presStyleIdx="3" presStyleCnt="5" custScaleX="58977" custScaleY="54955" custLinFactNeighborX="-36590" custLinFactNeighborY="-50452"/>
      <dgm:spPr/>
    </dgm:pt>
    <dgm:pt modelId="{650B51D0-5A48-4F65-B7A5-1275ECE4354F}" type="pres">
      <dgm:prSet presAssocID="{6B8DC5E5-467B-4DED-8B7C-9B4E73C1DF52}" presName="c4text" presStyleLbl="node1" presStyleIdx="3" presStyleCnt="5">
        <dgm:presLayoutVars>
          <dgm:bulletEnabled val="1"/>
        </dgm:presLayoutVars>
      </dgm:prSet>
      <dgm:spPr/>
    </dgm:pt>
    <dgm:pt modelId="{DC17EDA1-C24C-4AD7-8219-7EF203C0A4AF}" type="pres">
      <dgm:prSet presAssocID="{6B8DC5E5-467B-4DED-8B7C-9B4E73C1DF52}" presName="comp5" presStyleCnt="0"/>
      <dgm:spPr/>
    </dgm:pt>
    <dgm:pt modelId="{E3338FEF-2BC2-4247-9103-3B80526E8CF0}" type="pres">
      <dgm:prSet presAssocID="{6B8DC5E5-467B-4DED-8B7C-9B4E73C1DF52}" presName="circle5" presStyleLbl="node1" presStyleIdx="4" presStyleCnt="5" custScaleX="89674" custScaleY="85187"/>
      <dgm:spPr/>
    </dgm:pt>
    <dgm:pt modelId="{675A4464-5F3D-49FD-985F-19C24EEA9A44}" type="pres">
      <dgm:prSet presAssocID="{6B8DC5E5-467B-4DED-8B7C-9B4E73C1DF52}" presName="c5text" presStyleLbl="node1" presStyleIdx="4" presStyleCnt="5">
        <dgm:presLayoutVars>
          <dgm:bulletEnabled val="1"/>
        </dgm:presLayoutVars>
      </dgm:prSet>
      <dgm:spPr/>
    </dgm:pt>
  </dgm:ptLst>
  <dgm:cxnLst>
    <dgm:cxn modelId="{99BCBD00-5EDA-4A9D-862A-E4B4F88223D3}" type="presOf" srcId="{1CBC1CAF-F8CF-423B-9089-36996B6C4060}" destId="{650B51D0-5A48-4F65-B7A5-1275ECE4354F}" srcOrd="1" destOrd="0" presId="urn:microsoft.com/office/officeart/2005/8/layout/venn2"/>
    <dgm:cxn modelId="{F2D8D240-0E61-4DBE-8533-8D848FF88115}" srcId="{6B8DC5E5-467B-4DED-8B7C-9B4E73C1DF52}" destId="{E91E0D21-40FB-49D1-944A-BC35515BF445}" srcOrd="0" destOrd="0" parTransId="{972295DE-2910-4F6C-829C-819A923B6DAD}" sibTransId="{40D87EFA-2E9F-4FCD-AF68-840DA2B80C34}"/>
    <dgm:cxn modelId="{0CA7CF46-5170-4827-9E6F-31AAD4FE2909}" srcId="{6B8DC5E5-467B-4DED-8B7C-9B4E73C1DF52}" destId="{88272437-2D00-4A44-B7F5-6FC8FB52BB3E}" srcOrd="2" destOrd="0" parTransId="{201C9B2A-A81A-43CD-BEFA-C732778B9238}" sibTransId="{F0ADEA22-CC1E-4D93-9CB6-8FF258983111}"/>
    <dgm:cxn modelId="{83F8946F-03D4-4AF7-80AE-6560005C3CBB}" type="presOf" srcId="{E91E0D21-40FB-49D1-944A-BC35515BF445}" destId="{D3A17337-61C1-45FA-8759-A5BF2473A5F9}" srcOrd="1" destOrd="0" presId="urn:microsoft.com/office/officeart/2005/8/layout/venn2"/>
    <dgm:cxn modelId="{16C59A6F-2FA3-42A1-AE25-14DF7A642335}" type="presOf" srcId="{CF3C2532-7533-4C10-A21B-42649561AE88}" destId="{675A4464-5F3D-49FD-985F-19C24EEA9A44}" srcOrd="1" destOrd="0" presId="urn:microsoft.com/office/officeart/2005/8/layout/venn2"/>
    <dgm:cxn modelId="{9FEC2873-5B9A-496A-A01E-621E58F484D2}" srcId="{6B8DC5E5-467B-4DED-8B7C-9B4E73C1DF52}" destId="{1CBC1CAF-F8CF-423B-9089-36996B6C4060}" srcOrd="3" destOrd="0" parTransId="{19BBBBA9-3856-41A4-8FC9-E8CE478B9943}" sibTransId="{37427ABB-866A-46A2-9F90-FBF2596755B8}"/>
    <dgm:cxn modelId="{839D5773-5B9A-405E-A0A9-61DA0A39B4C4}" type="presOf" srcId="{CF3C2532-7533-4C10-A21B-42649561AE88}" destId="{E3338FEF-2BC2-4247-9103-3B80526E8CF0}" srcOrd="0" destOrd="0" presId="urn:microsoft.com/office/officeart/2005/8/layout/venn2"/>
    <dgm:cxn modelId="{E01DD183-5534-4102-B65D-C5EFA4AEEAAA}" type="presOf" srcId="{88272437-2D00-4A44-B7F5-6FC8FB52BB3E}" destId="{6C0DCA6B-1302-471B-9D54-0CFAD408D2B8}" srcOrd="0" destOrd="0" presId="urn:microsoft.com/office/officeart/2005/8/layout/venn2"/>
    <dgm:cxn modelId="{887EC290-0E51-4216-BBE6-0C28DD64D8EE}" type="presOf" srcId="{88272437-2D00-4A44-B7F5-6FC8FB52BB3E}" destId="{1CD86951-746C-4229-8AA3-DDD29FAC343D}" srcOrd="1" destOrd="0" presId="urn:microsoft.com/office/officeart/2005/8/layout/venn2"/>
    <dgm:cxn modelId="{3E1640AC-D4B1-4724-8373-D763FA913D57}" srcId="{6B8DC5E5-467B-4DED-8B7C-9B4E73C1DF52}" destId="{CF3C2532-7533-4C10-A21B-42649561AE88}" srcOrd="4" destOrd="0" parTransId="{8F74C041-94DE-4935-9AEB-DA46AEC206C4}" sibTransId="{E2B37B57-F6D0-4D6C-AF7E-F68F03CBEEDA}"/>
    <dgm:cxn modelId="{762F87B4-502E-4FD0-B9A4-6349B7D5488E}" type="presOf" srcId="{D268F76D-6F3C-45DB-A081-9EDAFC0ED72A}" destId="{A37E3E81-61FB-4374-8839-2AA5ADC3FEBB}" srcOrd="1" destOrd="0" presId="urn:microsoft.com/office/officeart/2005/8/layout/venn2"/>
    <dgm:cxn modelId="{F2A5F5BC-839D-459C-A2CE-991421D9A20D}" type="presOf" srcId="{E91E0D21-40FB-49D1-944A-BC35515BF445}" destId="{E9EF4FA6-1E50-4887-9D77-2D15BAFCDA73}" srcOrd="0" destOrd="0" presId="urn:microsoft.com/office/officeart/2005/8/layout/venn2"/>
    <dgm:cxn modelId="{FEA378CC-9C3F-4EBA-ADF4-5A1225EA61CB}" srcId="{6B8DC5E5-467B-4DED-8B7C-9B4E73C1DF52}" destId="{D268F76D-6F3C-45DB-A081-9EDAFC0ED72A}" srcOrd="1" destOrd="0" parTransId="{764D2C73-6A28-40C5-94FD-C6C86EFAA18D}" sibTransId="{F7AC4892-3FDB-4D90-8C17-E06893038DCE}"/>
    <dgm:cxn modelId="{9644B2D3-FE7F-46CE-AE72-0C1D13DD0B9D}" type="presOf" srcId="{D268F76D-6F3C-45DB-A081-9EDAFC0ED72A}" destId="{97FA9222-1D6D-4038-8550-4B1CFCB80E03}" srcOrd="0" destOrd="0" presId="urn:microsoft.com/office/officeart/2005/8/layout/venn2"/>
    <dgm:cxn modelId="{643745E0-4AC9-492B-8F96-000BABB415EA}" type="presOf" srcId="{1CBC1CAF-F8CF-423B-9089-36996B6C4060}" destId="{94DB6955-DC2B-4C2B-8AB0-125FDB9FAD2D}" srcOrd="0" destOrd="0" presId="urn:microsoft.com/office/officeart/2005/8/layout/venn2"/>
    <dgm:cxn modelId="{9AC781F2-6A85-434A-9683-435D2C321A6F}" type="presOf" srcId="{6B8DC5E5-467B-4DED-8B7C-9B4E73C1DF52}" destId="{492606A4-5C07-4839-97B6-9E9FAAA2CC05}" srcOrd="0" destOrd="0" presId="urn:microsoft.com/office/officeart/2005/8/layout/venn2"/>
    <dgm:cxn modelId="{5BC5F66A-F704-4B0C-9E29-234E55B62ED0}" type="presParOf" srcId="{492606A4-5C07-4839-97B6-9E9FAAA2CC05}" destId="{EF1C3094-B6B3-428F-866A-6E122386DA0D}" srcOrd="0" destOrd="0" presId="urn:microsoft.com/office/officeart/2005/8/layout/venn2"/>
    <dgm:cxn modelId="{80CF1CCF-12D2-427B-A1DB-7DA9B07D2747}" type="presParOf" srcId="{EF1C3094-B6B3-428F-866A-6E122386DA0D}" destId="{E9EF4FA6-1E50-4887-9D77-2D15BAFCDA73}" srcOrd="0" destOrd="0" presId="urn:microsoft.com/office/officeart/2005/8/layout/venn2"/>
    <dgm:cxn modelId="{DD24BC13-6849-442A-9731-FB67C21790CE}" type="presParOf" srcId="{EF1C3094-B6B3-428F-866A-6E122386DA0D}" destId="{D3A17337-61C1-45FA-8759-A5BF2473A5F9}" srcOrd="1" destOrd="0" presId="urn:microsoft.com/office/officeart/2005/8/layout/venn2"/>
    <dgm:cxn modelId="{3E914980-8485-4371-B4D0-A88189C4CB22}" type="presParOf" srcId="{492606A4-5C07-4839-97B6-9E9FAAA2CC05}" destId="{62FCA694-5C57-416B-801A-61828927BADD}" srcOrd="1" destOrd="0" presId="urn:microsoft.com/office/officeart/2005/8/layout/venn2"/>
    <dgm:cxn modelId="{4572E444-C993-450F-9010-D99AF551A580}" type="presParOf" srcId="{62FCA694-5C57-416B-801A-61828927BADD}" destId="{97FA9222-1D6D-4038-8550-4B1CFCB80E03}" srcOrd="0" destOrd="0" presId="urn:microsoft.com/office/officeart/2005/8/layout/venn2"/>
    <dgm:cxn modelId="{60D15B94-1000-40DE-82D9-201E3A1F34E4}" type="presParOf" srcId="{62FCA694-5C57-416B-801A-61828927BADD}" destId="{A37E3E81-61FB-4374-8839-2AA5ADC3FEBB}" srcOrd="1" destOrd="0" presId="urn:microsoft.com/office/officeart/2005/8/layout/venn2"/>
    <dgm:cxn modelId="{0BC2F8E5-0926-467F-89D1-51AEFF85F15D}" type="presParOf" srcId="{492606A4-5C07-4839-97B6-9E9FAAA2CC05}" destId="{9ABC7EDF-DD98-4CCA-B2D8-836E8E161BDC}" srcOrd="2" destOrd="0" presId="urn:microsoft.com/office/officeart/2005/8/layout/venn2"/>
    <dgm:cxn modelId="{01D15FFC-B5FB-479F-901C-C045520D1877}" type="presParOf" srcId="{9ABC7EDF-DD98-4CCA-B2D8-836E8E161BDC}" destId="{6C0DCA6B-1302-471B-9D54-0CFAD408D2B8}" srcOrd="0" destOrd="0" presId="urn:microsoft.com/office/officeart/2005/8/layout/venn2"/>
    <dgm:cxn modelId="{69728DA4-D82B-41AC-B32C-BADA855E6D9A}" type="presParOf" srcId="{9ABC7EDF-DD98-4CCA-B2D8-836E8E161BDC}" destId="{1CD86951-746C-4229-8AA3-DDD29FAC343D}" srcOrd="1" destOrd="0" presId="urn:microsoft.com/office/officeart/2005/8/layout/venn2"/>
    <dgm:cxn modelId="{BF45BC11-8E7B-4689-918A-4696BE6BAE7A}" type="presParOf" srcId="{492606A4-5C07-4839-97B6-9E9FAAA2CC05}" destId="{45F0DA4B-C59D-4407-AF97-CB535CFC2990}" srcOrd="3" destOrd="0" presId="urn:microsoft.com/office/officeart/2005/8/layout/venn2"/>
    <dgm:cxn modelId="{45751E60-FC21-4B5A-AE8A-5DF545E00C8C}" type="presParOf" srcId="{45F0DA4B-C59D-4407-AF97-CB535CFC2990}" destId="{94DB6955-DC2B-4C2B-8AB0-125FDB9FAD2D}" srcOrd="0" destOrd="0" presId="urn:microsoft.com/office/officeart/2005/8/layout/venn2"/>
    <dgm:cxn modelId="{3A9F776A-E9DD-4FBD-A201-63A5E10A85E8}" type="presParOf" srcId="{45F0DA4B-C59D-4407-AF97-CB535CFC2990}" destId="{650B51D0-5A48-4F65-B7A5-1275ECE4354F}" srcOrd="1" destOrd="0" presId="urn:microsoft.com/office/officeart/2005/8/layout/venn2"/>
    <dgm:cxn modelId="{63CAD1D5-31F4-4248-954F-3A461B1674BE}" type="presParOf" srcId="{492606A4-5C07-4839-97B6-9E9FAAA2CC05}" destId="{DC17EDA1-C24C-4AD7-8219-7EF203C0A4AF}" srcOrd="4" destOrd="0" presId="urn:microsoft.com/office/officeart/2005/8/layout/venn2"/>
    <dgm:cxn modelId="{B2DFEE1D-987D-49D8-A6CA-022E5A0DA770}" type="presParOf" srcId="{DC17EDA1-C24C-4AD7-8219-7EF203C0A4AF}" destId="{E3338FEF-2BC2-4247-9103-3B80526E8CF0}" srcOrd="0" destOrd="0" presId="urn:microsoft.com/office/officeart/2005/8/layout/venn2"/>
    <dgm:cxn modelId="{01E56BD0-D601-443F-B557-00466FC29340}" type="presParOf" srcId="{DC17EDA1-C24C-4AD7-8219-7EF203C0A4AF}" destId="{675A4464-5F3D-49FD-985F-19C24EEA9A4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46A022-CC9B-43A1-A4BA-30B7B7DA214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8D3291-62F3-441F-A378-A0B33B52D693}">
      <dgm:prSet phldrT="[Text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Минимальный пакет услуг по трансграничному контролю и лечению ТБ</a:t>
          </a:r>
        </a:p>
      </dgm:t>
    </dgm:pt>
    <dgm:pt modelId="{97486F93-4DF3-4954-AFE1-B47993F21095}" type="parTrans" cxnId="{FAF22F63-46D4-4C86-A2C7-B835B98A7731}">
      <dgm:prSet/>
      <dgm:spPr/>
      <dgm:t>
        <a:bodyPr/>
        <a:lstStyle/>
        <a:p>
          <a:endParaRPr lang="ru-RU"/>
        </a:p>
      </dgm:t>
    </dgm:pt>
    <dgm:pt modelId="{9696591C-5F6F-42F3-8D9A-132B663D9560}" type="sibTrans" cxnId="{FAF22F63-46D4-4C86-A2C7-B835B98A7731}">
      <dgm:prSet/>
      <dgm:spPr/>
      <dgm:t>
        <a:bodyPr/>
        <a:lstStyle/>
        <a:p>
          <a:endParaRPr lang="ru-RU"/>
        </a:p>
      </dgm:t>
    </dgm:pt>
    <dgm:pt modelId="{97714212-FA8C-4541-89AD-9AF3AE4E5B03}">
      <dgm:prSet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  <a:latin typeface="Calibri" panose="020F0502020204030204" pitchFamily="34" charset="0"/>
              <a:ea typeface="SimSun"/>
              <a:cs typeface="Times New Roman"/>
            </a:rPr>
            <a:t>Управление </a:t>
          </a:r>
          <a:endParaRPr lang="en-GB" sz="1200" b="1" dirty="0">
            <a:solidFill>
              <a:schemeClr val="tx1"/>
            </a:solidFill>
            <a:latin typeface="Calibri" panose="020F0502020204030204" pitchFamily="34" charset="0"/>
            <a:ea typeface="SimSun"/>
            <a:cs typeface="Times New Roman"/>
          </a:endParaRPr>
        </a:p>
      </dgm:t>
    </dgm:pt>
    <dgm:pt modelId="{E1A8C477-8EA2-4E98-B672-2EF5CCD63778}" type="parTrans" cxnId="{8D2D8A1D-9BCE-4277-B272-20F3273D9C87}">
      <dgm:prSet/>
      <dgm:spPr/>
      <dgm:t>
        <a:bodyPr/>
        <a:lstStyle/>
        <a:p>
          <a:endParaRPr lang="ru-RU"/>
        </a:p>
      </dgm:t>
    </dgm:pt>
    <dgm:pt modelId="{FB1E3EF6-A3BC-4E78-8657-713EC2457E70}" type="sibTrans" cxnId="{8D2D8A1D-9BCE-4277-B272-20F3273D9C87}">
      <dgm:prSet/>
      <dgm:spPr/>
      <dgm:t>
        <a:bodyPr/>
        <a:lstStyle/>
        <a:p>
          <a:endParaRPr lang="ru-RU"/>
        </a:p>
      </dgm:t>
    </dgm:pt>
    <dgm:pt modelId="{7BDD3561-788D-4409-A936-0F1778A33968}">
      <dgm:prSet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  <a:latin typeface="Calibri" panose="020F0502020204030204" pitchFamily="34" charset="0"/>
              <a:ea typeface="SimSun"/>
              <a:cs typeface="Times New Roman"/>
            </a:rPr>
            <a:t>Финансирование</a:t>
          </a:r>
          <a:endParaRPr lang="en-GB" sz="1200" dirty="0">
            <a:solidFill>
              <a:schemeClr val="tx1"/>
            </a:solidFill>
            <a:latin typeface="Calibri" panose="020F0502020204030204" pitchFamily="34" charset="0"/>
            <a:ea typeface="SimSun"/>
            <a:cs typeface="Times New Roman"/>
          </a:endParaRPr>
        </a:p>
      </dgm:t>
    </dgm:pt>
    <dgm:pt modelId="{BCD9E4FD-FFF9-46E3-9553-44D7F053A3B4}" type="parTrans" cxnId="{88DE9A02-7A22-4E96-A84F-5953FB7CC2AE}">
      <dgm:prSet/>
      <dgm:spPr/>
      <dgm:t>
        <a:bodyPr/>
        <a:lstStyle/>
        <a:p>
          <a:endParaRPr lang="ru-RU"/>
        </a:p>
      </dgm:t>
    </dgm:pt>
    <dgm:pt modelId="{05B577C8-4B2F-4A8A-BD74-A55676624D07}" type="sibTrans" cxnId="{88DE9A02-7A22-4E96-A84F-5953FB7CC2AE}">
      <dgm:prSet/>
      <dgm:spPr/>
      <dgm:t>
        <a:bodyPr/>
        <a:lstStyle/>
        <a:p>
          <a:endParaRPr lang="ru-RU"/>
        </a:p>
      </dgm:t>
    </dgm:pt>
    <dgm:pt modelId="{61AA3C1E-A379-4EE9-8F9C-0BA56374665D}">
      <dgm:prSet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  <a:latin typeface="Calibri" panose="020F0502020204030204" pitchFamily="34" charset="0"/>
              <a:ea typeface="SimSun"/>
              <a:cs typeface="Times New Roman"/>
            </a:rPr>
            <a:t>Предоставление услуг </a:t>
          </a:r>
          <a:endParaRPr lang="en-GB" sz="1200" dirty="0">
            <a:solidFill>
              <a:schemeClr val="tx1"/>
            </a:solidFill>
            <a:latin typeface="Calibri" panose="020F0502020204030204" pitchFamily="34" charset="0"/>
            <a:ea typeface="SimSun"/>
            <a:cs typeface="Times New Roman"/>
          </a:endParaRPr>
        </a:p>
      </dgm:t>
    </dgm:pt>
    <dgm:pt modelId="{D95B4BE3-D967-42A4-BDA8-865B38765F1D}" type="parTrans" cxnId="{BCAFB1D8-5403-4C79-A868-0AD2259858D7}">
      <dgm:prSet/>
      <dgm:spPr/>
      <dgm:t>
        <a:bodyPr/>
        <a:lstStyle/>
        <a:p>
          <a:endParaRPr lang="ru-RU" dirty="0"/>
        </a:p>
      </dgm:t>
    </dgm:pt>
    <dgm:pt modelId="{60FCF33B-C686-4962-AAED-DD106B8E2237}" type="sibTrans" cxnId="{BCAFB1D8-5403-4C79-A868-0AD2259858D7}">
      <dgm:prSet/>
      <dgm:spPr/>
      <dgm:t>
        <a:bodyPr/>
        <a:lstStyle/>
        <a:p>
          <a:endParaRPr lang="ru-RU"/>
        </a:p>
      </dgm:t>
    </dgm:pt>
    <dgm:pt modelId="{A2AA2A8E-257D-407F-BBB3-0A0F37636AB5}">
      <dgm:prSet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  <a:latin typeface="Calibri" panose="020F0502020204030204" pitchFamily="34" charset="0"/>
              <a:ea typeface="SimSun"/>
              <a:cs typeface="Times New Roman"/>
            </a:rPr>
            <a:t>Эпидемиологический </a:t>
          </a:r>
        </a:p>
        <a:p>
          <a:r>
            <a:rPr lang="ru-RU" sz="1200" dirty="0">
              <a:solidFill>
                <a:schemeClr val="tx1"/>
              </a:solidFill>
              <a:latin typeface="Calibri" panose="020F0502020204030204" pitchFamily="34" charset="0"/>
              <a:ea typeface="SimSun"/>
              <a:cs typeface="Times New Roman"/>
            </a:rPr>
            <a:t>надзор</a:t>
          </a:r>
          <a:r>
            <a:rPr lang="ru-RU" sz="1200" baseline="0" dirty="0">
              <a:solidFill>
                <a:schemeClr val="tx1"/>
              </a:solidFill>
              <a:latin typeface="Calibri" panose="020F0502020204030204" pitchFamily="34" charset="0"/>
              <a:ea typeface="SimSun"/>
              <a:cs typeface="Times New Roman"/>
            </a:rPr>
            <a:t> </a:t>
          </a:r>
          <a:endParaRPr lang="en-GB" sz="1200" dirty="0">
            <a:solidFill>
              <a:schemeClr val="tx1"/>
            </a:solidFill>
            <a:latin typeface="Calibri" panose="020F0502020204030204" pitchFamily="34" charset="0"/>
            <a:ea typeface="SimSun"/>
            <a:cs typeface="Times New Roman"/>
          </a:endParaRPr>
        </a:p>
      </dgm:t>
    </dgm:pt>
    <dgm:pt modelId="{77BF6B4C-7C9C-4071-803C-8124DDB8B95F}" type="parTrans" cxnId="{72874634-08B0-4BAE-AED9-26ED2D78B845}">
      <dgm:prSet/>
      <dgm:spPr/>
      <dgm:t>
        <a:bodyPr/>
        <a:lstStyle/>
        <a:p>
          <a:endParaRPr lang="ru-RU"/>
        </a:p>
      </dgm:t>
    </dgm:pt>
    <dgm:pt modelId="{72CB0263-C874-4F82-AD89-E89F53963B3B}" type="sibTrans" cxnId="{72874634-08B0-4BAE-AED9-26ED2D78B845}">
      <dgm:prSet/>
      <dgm:spPr/>
      <dgm:t>
        <a:bodyPr/>
        <a:lstStyle/>
        <a:p>
          <a:endParaRPr lang="ru-RU"/>
        </a:p>
      </dgm:t>
    </dgm:pt>
    <dgm:pt modelId="{4057DF5B-6CA3-474F-92D5-4D6CD21B8770}">
      <dgm:prSet custT="1"/>
      <dgm:spPr/>
      <dgm:t>
        <a:bodyPr/>
        <a:lstStyle/>
        <a:p>
          <a:r>
            <a:rPr lang="ru-RU" sz="1200" b="0" dirty="0">
              <a:solidFill>
                <a:schemeClr val="tx1"/>
              </a:solidFill>
              <a:latin typeface="Calibri" panose="020F0502020204030204" pitchFamily="34" charset="0"/>
              <a:ea typeface="SimSun"/>
              <a:cs typeface="Times New Roman"/>
            </a:rPr>
            <a:t>Поддерживающая среда </a:t>
          </a:r>
          <a:endParaRPr lang="en-GB" sz="1200" b="0" dirty="0">
            <a:solidFill>
              <a:schemeClr val="tx1"/>
            </a:solidFill>
            <a:latin typeface="Calibri" panose="020F0502020204030204" pitchFamily="34" charset="0"/>
            <a:ea typeface="SimSun"/>
            <a:cs typeface="Times New Roman"/>
          </a:endParaRPr>
        </a:p>
      </dgm:t>
    </dgm:pt>
    <dgm:pt modelId="{7ECB9F2E-F3D5-4330-AE8D-9080B525F643}" type="parTrans" cxnId="{C026AC82-EA4F-478A-BA9A-631BB34688B1}">
      <dgm:prSet/>
      <dgm:spPr/>
      <dgm:t>
        <a:bodyPr/>
        <a:lstStyle/>
        <a:p>
          <a:endParaRPr lang="ru-RU" dirty="0"/>
        </a:p>
      </dgm:t>
    </dgm:pt>
    <dgm:pt modelId="{29E8156C-7169-4018-AE1E-2CC94B48FC48}" type="sibTrans" cxnId="{C026AC82-EA4F-478A-BA9A-631BB34688B1}">
      <dgm:prSet/>
      <dgm:spPr/>
      <dgm:t>
        <a:bodyPr/>
        <a:lstStyle/>
        <a:p>
          <a:endParaRPr lang="ru-RU"/>
        </a:p>
      </dgm:t>
    </dgm:pt>
    <dgm:pt modelId="{0A5C0842-CE51-4FA7-A17B-0901EE5D8715}" type="pres">
      <dgm:prSet presAssocID="{7246A022-CC9B-43A1-A4BA-30B7B7DA214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1AE8D70-96F8-4A7B-83E6-35676DA64AEB}" type="pres">
      <dgm:prSet presAssocID="{5B8D3291-62F3-441F-A378-A0B33B52D693}" presName="centerShape" presStyleLbl="node0" presStyleIdx="0" presStyleCnt="1" custScaleX="149349" custScaleY="140227"/>
      <dgm:spPr/>
    </dgm:pt>
    <dgm:pt modelId="{943F9ABB-7523-4ABB-A2CD-81D5E1259AC2}" type="pres">
      <dgm:prSet presAssocID="{7ECB9F2E-F3D5-4330-AE8D-9080B525F643}" presName="parTrans" presStyleLbl="sibTrans2D1" presStyleIdx="0" presStyleCnt="5" custScaleX="177761" custScaleY="72516" custLinFactNeighborX="-3618" custLinFactNeighborY="-3536"/>
      <dgm:spPr/>
    </dgm:pt>
    <dgm:pt modelId="{CEC30DF7-6651-4D0E-9E25-9F6355BB65B7}" type="pres">
      <dgm:prSet presAssocID="{7ECB9F2E-F3D5-4330-AE8D-9080B525F643}" presName="connectorText" presStyleLbl="sibTrans2D1" presStyleIdx="0" presStyleCnt="5"/>
      <dgm:spPr/>
    </dgm:pt>
    <dgm:pt modelId="{20E5EDF6-ADF9-4AAB-AC21-7E6DB1ADD14B}" type="pres">
      <dgm:prSet presAssocID="{4057DF5B-6CA3-474F-92D5-4D6CD21B8770}" presName="node" presStyleLbl="node1" presStyleIdx="0" presStyleCnt="5">
        <dgm:presLayoutVars>
          <dgm:bulletEnabled val="1"/>
        </dgm:presLayoutVars>
      </dgm:prSet>
      <dgm:spPr/>
    </dgm:pt>
    <dgm:pt modelId="{FBF9BE7B-072C-4E33-8FAF-5A3F0EC84DA6}" type="pres">
      <dgm:prSet presAssocID="{77BF6B4C-7C9C-4071-803C-8124DDB8B95F}" presName="parTrans" presStyleLbl="sibTrans2D1" presStyleIdx="1" presStyleCnt="5" custScaleX="155306" custScaleY="75408" custLinFactNeighborX="-35004" custLinFactNeighborY="-7072"/>
      <dgm:spPr/>
    </dgm:pt>
    <dgm:pt modelId="{B06103A2-4C33-4BB8-9440-43ECB1D8A50E}" type="pres">
      <dgm:prSet presAssocID="{77BF6B4C-7C9C-4071-803C-8124DDB8B95F}" presName="connectorText" presStyleLbl="sibTrans2D1" presStyleIdx="1" presStyleCnt="5"/>
      <dgm:spPr/>
    </dgm:pt>
    <dgm:pt modelId="{BD23E2CE-98EC-45E3-9C64-CD7294867B73}" type="pres">
      <dgm:prSet presAssocID="{A2AA2A8E-257D-407F-BBB3-0A0F37636AB5}" presName="node" presStyleLbl="node1" presStyleIdx="1" presStyleCnt="5" custScaleX="111985" custScaleY="111446" custRadScaleRad="100557" custRadScaleInc="1714">
        <dgm:presLayoutVars>
          <dgm:bulletEnabled val="1"/>
        </dgm:presLayoutVars>
      </dgm:prSet>
      <dgm:spPr/>
    </dgm:pt>
    <dgm:pt modelId="{68792186-5158-45B5-93F7-3A49651E1A83}" type="pres">
      <dgm:prSet presAssocID="{D95B4BE3-D967-42A4-BDA8-865B38765F1D}" presName="parTrans" presStyleLbl="sibTrans2D1" presStyleIdx="2" presStyleCnt="5" custScaleX="160848" custScaleY="80909" custLinFactNeighborX="-26201" custLinFactNeighborY="-8841"/>
      <dgm:spPr/>
    </dgm:pt>
    <dgm:pt modelId="{46B7CA54-66E9-4649-8FB2-C50890DCDB46}" type="pres">
      <dgm:prSet presAssocID="{D95B4BE3-D967-42A4-BDA8-865B38765F1D}" presName="connectorText" presStyleLbl="sibTrans2D1" presStyleIdx="2" presStyleCnt="5"/>
      <dgm:spPr/>
    </dgm:pt>
    <dgm:pt modelId="{D765044D-E07E-4454-8B83-B5CAD7AFB823}" type="pres">
      <dgm:prSet presAssocID="{61AA3C1E-A379-4EE9-8F9C-0BA56374665D}" presName="node" presStyleLbl="node1" presStyleIdx="2" presStyleCnt="5" custRadScaleRad="95521" custRadScaleInc="-1891">
        <dgm:presLayoutVars>
          <dgm:bulletEnabled val="1"/>
        </dgm:presLayoutVars>
      </dgm:prSet>
      <dgm:spPr/>
    </dgm:pt>
    <dgm:pt modelId="{8B15E9D1-4FBB-476C-9A4C-C1FD3230BFCF}" type="pres">
      <dgm:prSet presAssocID="{BCD9E4FD-FFF9-46E3-9553-44D7F053A3B4}" presName="parTrans" presStyleLbl="sibTrans2D1" presStyleIdx="3" presStyleCnt="5" custScaleX="154100" custScaleY="73382" custLinFactNeighborX="1446" custLinFactNeighborY="1768"/>
      <dgm:spPr/>
    </dgm:pt>
    <dgm:pt modelId="{94155745-7291-4E78-A96F-C58D0E449347}" type="pres">
      <dgm:prSet presAssocID="{BCD9E4FD-FFF9-46E3-9553-44D7F053A3B4}" presName="connectorText" presStyleLbl="sibTrans2D1" presStyleIdx="3" presStyleCnt="5"/>
      <dgm:spPr/>
    </dgm:pt>
    <dgm:pt modelId="{81A285E5-86F3-45C6-A003-FE8DB1F5B31F}" type="pres">
      <dgm:prSet presAssocID="{7BDD3561-788D-4409-A936-0F1778A33968}" presName="node" presStyleLbl="node1" presStyleIdx="3" presStyleCnt="5">
        <dgm:presLayoutVars>
          <dgm:bulletEnabled val="1"/>
        </dgm:presLayoutVars>
      </dgm:prSet>
      <dgm:spPr/>
    </dgm:pt>
    <dgm:pt modelId="{24922DF3-1997-4E1F-955F-F7022C158B64}" type="pres">
      <dgm:prSet presAssocID="{E1A8C477-8EA2-4E98-B672-2EF5CCD63778}" presName="parTrans" presStyleLbl="sibTrans2D1" presStyleIdx="4" presStyleCnt="5" custScaleX="216165" custLinFactNeighborX="-18542" custLinFactNeighborY="1768"/>
      <dgm:spPr/>
    </dgm:pt>
    <dgm:pt modelId="{A8DB3C34-8542-4347-B5F2-F769AE4A4994}" type="pres">
      <dgm:prSet presAssocID="{E1A8C477-8EA2-4E98-B672-2EF5CCD63778}" presName="connectorText" presStyleLbl="sibTrans2D1" presStyleIdx="4" presStyleCnt="5"/>
      <dgm:spPr/>
    </dgm:pt>
    <dgm:pt modelId="{7A7878E6-9328-4B56-8651-BDD364E5B8FF}" type="pres">
      <dgm:prSet presAssocID="{97714212-FA8C-4541-89AD-9AF3AE4E5B03}" presName="node" presStyleLbl="node1" presStyleIdx="4" presStyleCnt="5" custRadScaleRad="99868" custRadScaleInc="-651">
        <dgm:presLayoutVars>
          <dgm:bulletEnabled val="1"/>
        </dgm:presLayoutVars>
      </dgm:prSet>
      <dgm:spPr/>
    </dgm:pt>
  </dgm:ptLst>
  <dgm:cxnLst>
    <dgm:cxn modelId="{88DE9A02-7A22-4E96-A84F-5953FB7CC2AE}" srcId="{5B8D3291-62F3-441F-A378-A0B33B52D693}" destId="{7BDD3561-788D-4409-A936-0F1778A33968}" srcOrd="3" destOrd="0" parTransId="{BCD9E4FD-FFF9-46E3-9553-44D7F053A3B4}" sibTransId="{05B577C8-4B2F-4A8A-BD74-A55676624D07}"/>
    <dgm:cxn modelId="{CF96FB07-AD72-49EA-989C-EE9588CEEA98}" type="presOf" srcId="{4057DF5B-6CA3-474F-92D5-4D6CD21B8770}" destId="{20E5EDF6-ADF9-4AAB-AC21-7E6DB1ADD14B}" srcOrd="0" destOrd="0" presId="urn:microsoft.com/office/officeart/2005/8/layout/radial5"/>
    <dgm:cxn modelId="{1ABA450A-8807-4D56-AFF1-437582A87461}" type="presOf" srcId="{77BF6B4C-7C9C-4071-803C-8124DDB8B95F}" destId="{FBF9BE7B-072C-4E33-8FAF-5A3F0EC84DA6}" srcOrd="0" destOrd="0" presId="urn:microsoft.com/office/officeart/2005/8/layout/radial5"/>
    <dgm:cxn modelId="{6831CA0B-94DF-4EAB-A0AC-CF93A5FF937D}" type="presOf" srcId="{A2AA2A8E-257D-407F-BBB3-0A0F37636AB5}" destId="{BD23E2CE-98EC-45E3-9C64-CD7294867B73}" srcOrd="0" destOrd="0" presId="urn:microsoft.com/office/officeart/2005/8/layout/radial5"/>
    <dgm:cxn modelId="{B256460F-DD8F-4298-8137-DE079B75BD85}" type="presOf" srcId="{BCD9E4FD-FFF9-46E3-9553-44D7F053A3B4}" destId="{8B15E9D1-4FBB-476C-9A4C-C1FD3230BFCF}" srcOrd="0" destOrd="0" presId="urn:microsoft.com/office/officeart/2005/8/layout/radial5"/>
    <dgm:cxn modelId="{8C75B413-B022-4160-9334-E1F768F6C491}" type="presOf" srcId="{7ECB9F2E-F3D5-4330-AE8D-9080B525F643}" destId="{CEC30DF7-6651-4D0E-9E25-9F6355BB65B7}" srcOrd="1" destOrd="0" presId="urn:microsoft.com/office/officeart/2005/8/layout/radial5"/>
    <dgm:cxn modelId="{8D2D8A1D-9BCE-4277-B272-20F3273D9C87}" srcId="{5B8D3291-62F3-441F-A378-A0B33B52D693}" destId="{97714212-FA8C-4541-89AD-9AF3AE4E5B03}" srcOrd="4" destOrd="0" parTransId="{E1A8C477-8EA2-4E98-B672-2EF5CCD63778}" sibTransId="{FB1E3EF6-A3BC-4E78-8657-713EC2457E70}"/>
    <dgm:cxn modelId="{9250EF1F-8FA1-43AF-AD43-F881F9C365CE}" type="presOf" srcId="{7246A022-CC9B-43A1-A4BA-30B7B7DA2146}" destId="{0A5C0842-CE51-4FA7-A17B-0901EE5D8715}" srcOrd="0" destOrd="0" presId="urn:microsoft.com/office/officeart/2005/8/layout/radial5"/>
    <dgm:cxn modelId="{A565EE21-BB88-4B9E-B6C6-E8AB5A99CA04}" type="presOf" srcId="{D95B4BE3-D967-42A4-BDA8-865B38765F1D}" destId="{68792186-5158-45B5-93F7-3A49651E1A83}" srcOrd="0" destOrd="0" presId="urn:microsoft.com/office/officeart/2005/8/layout/radial5"/>
    <dgm:cxn modelId="{72874634-08B0-4BAE-AED9-26ED2D78B845}" srcId="{5B8D3291-62F3-441F-A378-A0B33B52D693}" destId="{A2AA2A8E-257D-407F-BBB3-0A0F37636AB5}" srcOrd="1" destOrd="0" parTransId="{77BF6B4C-7C9C-4071-803C-8124DDB8B95F}" sibTransId="{72CB0263-C874-4F82-AD89-E89F53963B3B}"/>
    <dgm:cxn modelId="{A6E5583C-F0B2-49E2-84B5-0F164E3F908D}" type="presOf" srcId="{E1A8C477-8EA2-4E98-B672-2EF5CCD63778}" destId="{A8DB3C34-8542-4347-B5F2-F769AE4A4994}" srcOrd="1" destOrd="0" presId="urn:microsoft.com/office/officeart/2005/8/layout/radial5"/>
    <dgm:cxn modelId="{619F2142-B7CF-4C7A-A610-1930F9A01A87}" type="presOf" srcId="{97714212-FA8C-4541-89AD-9AF3AE4E5B03}" destId="{7A7878E6-9328-4B56-8651-BDD364E5B8FF}" srcOrd="0" destOrd="0" presId="urn:microsoft.com/office/officeart/2005/8/layout/radial5"/>
    <dgm:cxn modelId="{FAF22F63-46D4-4C86-A2C7-B835B98A7731}" srcId="{7246A022-CC9B-43A1-A4BA-30B7B7DA2146}" destId="{5B8D3291-62F3-441F-A378-A0B33B52D693}" srcOrd="0" destOrd="0" parTransId="{97486F93-4DF3-4954-AFE1-B47993F21095}" sibTransId="{9696591C-5F6F-42F3-8D9A-132B663D9560}"/>
    <dgm:cxn modelId="{7EBBED4D-5D46-4E58-AEA3-2DBBBB122FC2}" type="presOf" srcId="{61AA3C1E-A379-4EE9-8F9C-0BA56374665D}" destId="{D765044D-E07E-4454-8B83-B5CAD7AFB823}" srcOrd="0" destOrd="0" presId="urn:microsoft.com/office/officeart/2005/8/layout/radial5"/>
    <dgm:cxn modelId="{F1A39770-C3DB-48AC-BF93-AE5192D387C1}" type="presOf" srcId="{5B8D3291-62F3-441F-A378-A0B33B52D693}" destId="{41AE8D70-96F8-4A7B-83E6-35676DA64AEB}" srcOrd="0" destOrd="0" presId="urn:microsoft.com/office/officeart/2005/8/layout/radial5"/>
    <dgm:cxn modelId="{7472C656-3C97-4696-B684-41AF7C867091}" type="presOf" srcId="{D95B4BE3-D967-42A4-BDA8-865B38765F1D}" destId="{46B7CA54-66E9-4649-8FB2-C50890DCDB46}" srcOrd="1" destOrd="0" presId="urn:microsoft.com/office/officeart/2005/8/layout/radial5"/>
    <dgm:cxn modelId="{5AB6ED7C-6FDF-4654-990A-2EEC8049EB05}" type="presOf" srcId="{E1A8C477-8EA2-4E98-B672-2EF5CCD63778}" destId="{24922DF3-1997-4E1F-955F-F7022C158B64}" srcOrd="0" destOrd="0" presId="urn:microsoft.com/office/officeart/2005/8/layout/radial5"/>
    <dgm:cxn modelId="{D9DA6481-DF87-49D4-B26E-4BD2AFD85FD0}" type="presOf" srcId="{7ECB9F2E-F3D5-4330-AE8D-9080B525F643}" destId="{943F9ABB-7523-4ABB-A2CD-81D5E1259AC2}" srcOrd="0" destOrd="0" presId="urn:microsoft.com/office/officeart/2005/8/layout/radial5"/>
    <dgm:cxn modelId="{C026AC82-EA4F-478A-BA9A-631BB34688B1}" srcId="{5B8D3291-62F3-441F-A378-A0B33B52D693}" destId="{4057DF5B-6CA3-474F-92D5-4D6CD21B8770}" srcOrd="0" destOrd="0" parTransId="{7ECB9F2E-F3D5-4330-AE8D-9080B525F643}" sibTransId="{29E8156C-7169-4018-AE1E-2CC94B48FC48}"/>
    <dgm:cxn modelId="{4FC9A58D-DB4E-444A-AF1A-952DA218D300}" type="presOf" srcId="{77BF6B4C-7C9C-4071-803C-8124DDB8B95F}" destId="{B06103A2-4C33-4BB8-9440-43ECB1D8A50E}" srcOrd="1" destOrd="0" presId="urn:microsoft.com/office/officeart/2005/8/layout/radial5"/>
    <dgm:cxn modelId="{408657D7-D6A6-4021-BB74-14C804BCF0F5}" type="presOf" srcId="{7BDD3561-788D-4409-A936-0F1778A33968}" destId="{81A285E5-86F3-45C6-A003-FE8DB1F5B31F}" srcOrd="0" destOrd="0" presId="urn:microsoft.com/office/officeart/2005/8/layout/radial5"/>
    <dgm:cxn modelId="{BCAFB1D8-5403-4C79-A868-0AD2259858D7}" srcId="{5B8D3291-62F3-441F-A378-A0B33B52D693}" destId="{61AA3C1E-A379-4EE9-8F9C-0BA56374665D}" srcOrd="2" destOrd="0" parTransId="{D95B4BE3-D967-42A4-BDA8-865B38765F1D}" sibTransId="{60FCF33B-C686-4962-AAED-DD106B8E2237}"/>
    <dgm:cxn modelId="{F1EB1FEE-EABE-45E7-ABD1-FF52A7B9D253}" type="presOf" srcId="{BCD9E4FD-FFF9-46E3-9553-44D7F053A3B4}" destId="{94155745-7291-4E78-A96F-C58D0E449347}" srcOrd="1" destOrd="0" presId="urn:microsoft.com/office/officeart/2005/8/layout/radial5"/>
    <dgm:cxn modelId="{7D1D8E3C-4C55-48D3-A103-D8C056B67727}" type="presParOf" srcId="{0A5C0842-CE51-4FA7-A17B-0901EE5D8715}" destId="{41AE8D70-96F8-4A7B-83E6-35676DA64AEB}" srcOrd="0" destOrd="0" presId="urn:microsoft.com/office/officeart/2005/8/layout/radial5"/>
    <dgm:cxn modelId="{0D218B7A-88D8-4816-BD1B-9D8789F91D29}" type="presParOf" srcId="{0A5C0842-CE51-4FA7-A17B-0901EE5D8715}" destId="{943F9ABB-7523-4ABB-A2CD-81D5E1259AC2}" srcOrd="1" destOrd="0" presId="urn:microsoft.com/office/officeart/2005/8/layout/radial5"/>
    <dgm:cxn modelId="{EF0DE77B-4D8E-4E03-8395-B94F98A8AA3B}" type="presParOf" srcId="{943F9ABB-7523-4ABB-A2CD-81D5E1259AC2}" destId="{CEC30DF7-6651-4D0E-9E25-9F6355BB65B7}" srcOrd="0" destOrd="0" presId="urn:microsoft.com/office/officeart/2005/8/layout/radial5"/>
    <dgm:cxn modelId="{D78051D7-5A54-4087-B023-ECEA4832BB34}" type="presParOf" srcId="{0A5C0842-CE51-4FA7-A17B-0901EE5D8715}" destId="{20E5EDF6-ADF9-4AAB-AC21-7E6DB1ADD14B}" srcOrd="2" destOrd="0" presId="urn:microsoft.com/office/officeart/2005/8/layout/radial5"/>
    <dgm:cxn modelId="{A53BD5B3-C6D7-44B8-81BE-EA75E2DA401D}" type="presParOf" srcId="{0A5C0842-CE51-4FA7-A17B-0901EE5D8715}" destId="{FBF9BE7B-072C-4E33-8FAF-5A3F0EC84DA6}" srcOrd="3" destOrd="0" presId="urn:microsoft.com/office/officeart/2005/8/layout/radial5"/>
    <dgm:cxn modelId="{8BDA5B83-B2D2-413E-A455-F6D684D5991E}" type="presParOf" srcId="{FBF9BE7B-072C-4E33-8FAF-5A3F0EC84DA6}" destId="{B06103A2-4C33-4BB8-9440-43ECB1D8A50E}" srcOrd="0" destOrd="0" presId="urn:microsoft.com/office/officeart/2005/8/layout/radial5"/>
    <dgm:cxn modelId="{4403832B-3765-4461-8B22-C2ED53143B49}" type="presParOf" srcId="{0A5C0842-CE51-4FA7-A17B-0901EE5D8715}" destId="{BD23E2CE-98EC-45E3-9C64-CD7294867B73}" srcOrd="4" destOrd="0" presId="urn:microsoft.com/office/officeart/2005/8/layout/radial5"/>
    <dgm:cxn modelId="{0D887513-F46D-4C4C-B02B-C01A017FC0F6}" type="presParOf" srcId="{0A5C0842-CE51-4FA7-A17B-0901EE5D8715}" destId="{68792186-5158-45B5-93F7-3A49651E1A83}" srcOrd="5" destOrd="0" presId="urn:microsoft.com/office/officeart/2005/8/layout/radial5"/>
    <dgm:cxn modelId="{45C3AF72-0463-487F-98B8-A94F3725AB96}" type="presParOf" srcId="{68792186-5158-45B5-93F7-3A49651E1A83}" destId="{46B7CA54-66E9-4649-8FB2-C50890DCDB46}" srcOrd="0" destOrd="0" presId="urn:microsoft.com/office/officeart/2005/8/layout/radial5"/>
    <dgm:cxn modelId="{BEA323DC-889D-4640-902C-9E9B8E468063}" type="presParOf" srcId="{0A5C0842-CE51-4FA7-A17B-0901EE5D8715}" destId="{D765044D-E07E-4454-8B83-B5CAD7AFB823}" srcOrd="6" destOrd="0" presId="urn:microsoft.com/office/officeart/2005/8/layout/radial5"/>
    <dgm:cxn modelId="{AEB36533-0BD0-468A-9055-20084D4805D7}" type="presParOf" srcId="{0A5C0842-CE51-4FA7-A17B-0901EE5D8715}" destId="{8B15E9D1-4FBB-476C-9A4C-C1FD3230BFCF}" srcOrd="7" destOrd="0" presId="urn:microsoft.com/office/officeart/2005/8/layout/radial5"/>
    <dgm:cxn modelId="{2FFF8965-7FD5-4A02-8DEA-52D43578ACF5}" type="presParOf" srcId="{8B15E9D1-4FBB-476C-9A4C-C1FD3230BFCF}" destId="{94155745-7291-4E78-A96F-C58D0E449347}" srcOrd="0" destOrd="0" presId="urn:microsoft.com/office/officeart/2005/8/layout/radial5"/>
    <dgm:cxn modelId="{755E6531-4AB5-4A2B-8AB2-8C0E3466EB74}" type="presParOf" srcId="{0A5C0842-CE51-4FA7-A17B-0901EE5D8715}" destId="{81A285E5-86F3-45C6-A003-FE8DB1F5B31F}" srcOrd="8" destOrd="0" presId="urn:microsoft.com/office/officeart/2005/8/layout/radial5"/>
    <dgm:cxn modelId="{D9049C7A-1531-4C55-8086-F9A55B4B0003}" type="presParOf" srcId="{0A5C0842-CE51-4FA7-A17B-0901EE5D8715}" destId="{24922DF3-1997-4E1F-955F-F7022C158B64}" srcOrd="9" destOrd="0" presId="urn:microsoft.com/office/officeart/2005/8/layout/radial5"/>
    <dgm:cxn modelId="{9E318F7A-1E27-435B-85A2-7F99AEEA24FD}" type="presParOf" srcId="{24922DF3-1997-4E1F-955F-F7022C158B64}" destId="{A8DB3C34-8542-4347-B5F2-F769AE4A4994}" srcOrd="0" destOrd="0" presId="urn:microsoft.com/office/officeart/2005/8/layout/radial5"/>
    <dgm:cxn modelId="{2A6665FD-D2DA-4FCA-ACD4-A56BBC1295D6}" type="presParOf" srcId="{0A5C0842-CE51-4FA7-A17B-0901EE5D8715}" destId="{7A7878E6-9328-4B56-8651-BDD364E5B8F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F4FA6-1E50-4887-9D77-2D15BAFCDA73}">
      <dsp:nvSpPr>
        <dsp:cNvPr id="0" name=""/>
        <dsp:cNvSpPr/>
      </dsp:nvSpPr>
      <dsp:spPr>
        <a:xfrm>
          <a:off x="1000231" y="0"/>
          <a:ext cx="4064000" cy="4064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Международные мигранты в России</a:t>
          </a:r>
        </a:p>
      </dsp:txBody>
      <dsp:txXfrm>
        <a:off x="2270231" y="203200"/>
        <a:ext cx="1524000" cy="406400"/>
      </dsp:txXfrm>
    </dsp:sp>
    <dsp:sp modelId="{97FA9222-1D6D-4038-8550-4B1CFCB80E03}">
      <dsp:nvSpPr>
        <dsp:cNvPr id="0" name=""/>
        <dsp:cNvSpPr/>
      </dsp:nvSpPr>
      <dsp:spPr>
        <a:xfrm>
          <a:off x="1320800" y="609599"/>
          <a:ext cx="3454400" cy="3454400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Мигранты затронутые ВИЧ и ТБ</a:t>
          </a:r>
        </a:p>
      </dsp:txBody>
      <dsp:txXfrm>
        <a:off x="2303145" y="808227"/>
        <a:ext cx="1489710" cy="397256"/>
      </dsp:txXfrm>
    </dsp:sp>
    <dsp:sp modelId="{6C0DCA6B-1302-471B-9D54-0CFAD408D2B8}">
      <dsp:nvSpPr>
        <dsp:cNvPr id="0" name=""/>
        <dsp:cNvSpPr/>
      </dsp:nvSpPr>
      <dsp:spPr>
        <a:xfrm>
          <a:off x="3048000" y="1197835"/>
          <a:ext cx="1398162" cy="1251370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b="1" kern="1200" dirty="0">
            <a:solidFill>
              <a:schemeClr val="tx1"/>
            </a:solidFill>
          </a:endParaRPr>
        </a:p>
      </dsp:txBody>
      <dsp:txXfrm>
        <a:off x="3385306" y="1284180"/>
        <a:ext cx="723548" cy="172689"/>
      </dsp:txXfrm>
    </dsp:sp>
    <dsp:sp modelId="{94DB6955-DC2B-4C2B-8AB0-125FDB9FAD2D}">
      <dsp:nvSpPr>
        <dsp:cNvPr id="0" name=""/>
        <dsp:cNvSpPr/>
      </dsp:nvSpPr>
      <dsp:spPr>
        <a:xfrm>
          <a:off x="1571013" y="1204519"/>
          <a:ext cx="1318253" cy="1228354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b="1" kern="1200" dirty="0">
            <a:solidFill>
              <a:schemeClr val="tx1"/>
            </a:solidFill>
          </a:endParaRPr>
        </a:p>
      </dsp:txBody>
      <dsp:txXfrm>
        <a:off x="1874211" y="1315071"/>
        <a:ext cx="711857" cy="221103"/>
      </dsp:txXfrm>
    </dsp:sp>
    <dsp:sp modelId="{E3338FEF-2BC2-4247-9103-3B80526E8CF0}">
      <dsp:nvSpPr>
        <dsp:cNvPr id="0" name=""/>
        <dsp:cNvSpPr/>
      </dsp:nvSpPr>
      <dsp:spPr>
        <a:xfrm>
          <a:off x="2319129" y="2558800"/>
          <a:ext cx="1457740" cy="1384799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Уехали </a:t>
          </a:r>
        </a:p>
      </dsp:txBody>
      <dsp:txXfrm>
        <a:off x="2532610" y="2905000"/>
        <a:ext cx="1030778" cy="692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E8D70-96F8-4A7B-83E6-35676DA64AEB}">
      <dsp:nvSpPr>
        <dsp:cNvPr id="0" name=""/>
        <dsp:cNvSpPr/>
      </dsp:nvSpPr>
      <dsp:spPr>
        <a:xfrm>
          <a:off x="1324895" y="1398526"/>
          <a:ext cx="1467542" cy="1377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</a:rPr>
            <a:t>Минимальный пакет услуг по трансграничному контролю и лечению ТБ</a:t>
          </a:r>
        </a:p>
      </dsp:txBody>
      <dsp:txXfrm>
        <a:off x="1539812" y="1600316"/>
        <a:ext cx="1037708" cy="974327"/>
      </dsp:txXfrm>
    </dsp:sp>
    <dsp:sp modelId="{943F9ABB-7523-4ABB-A2CD-81D5E1259AC2}">
      <dsp:nvSpPr>
        <dsp:cNvPr id="0" name=""/>
        <dsp:cNvSpPr/>
      </dsp:nvSpPr>
      <dsp:spPr>
        <a:xfrm rot="16200000">
          <a:off x="1911820" y="1104849"/>
          <a:ext cx="282206" cy="270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/>
        </a:p>
      </dsp:txBody>
      <dsp:txXfrm>
        <a:off x="1952384" y="1199498"/>
        <a:ext cx="201078" cy="162257"/>
      </dsp:txXfrm>
    </dsp:sp>
    <dsp:sp modelId="{20E5EDF6-ADF9-4AAB-AC21-7E6DB1ADD14B}">
      <dsp:nvSpPr>
        <dsp:cNvPr id="0" name=""/>
        <dsp:cNvSpPr/>
      </dsp:nvSpPr>
      <dsp:spPr>
        <a:xfrm>
          <a:off x="1510253" y="2158"/>
          <a:ext cx="1096828" cy="1096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latin typeface="Calibri" panose="020F0502020204030204" pitchFamily="34" charset="0"/>
              <a:ea typeface="SimSun"/>
              <a:cs typeface="Times New Roman"/>
            </a:rPr>
            <a:t>Поддерживающая среда </a:t>
          </a:r>
          <a:endParaRPr lang="en-GB" sz="1200" b="0" kern="1200" dirty="0">
            <a:solidFill>
              <a:schemeClr val="tx1"/>
            </a:solidFill>
            <a:latin typeface="Calibri" panose="020F0502020204030204" pitchFamily="34" charset="0"/>
            <a:ea typeface="SimSun"/>
            <a:cs typeface="Times New Roman"/>
          </a:endParaRPr>
        </a:p>
      </dsp:txBody>
      <dsp:txXfrm>
        <a:off x="1670880" y="162785"/>
        <a:ext cx="775574" cy="775574"/>
      </dsp:txXfrm>
    </dsp:sp>
    <dsp:sp modelId="{FBF9BE7B-072C-4E33-8FAF-5A3F0EC84DA6}">
      <dsp:nvSpPr>
        <dsp:cNvPr id="0" name=""/>
        <dsp:cNvSpPr/>
      </dsp:nvSpPr>
      <dsp:spPr>
        <a:xfrm rot="20557022">
          <a:off x="2727626" y="1673288"/>
          <a:ext cx="166419" cy="281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728766" y="1736988"/>
        <a:ext cx="116493" cy="168728"/>
      </dsp:txXfrm>
    </dsp:sp>
    <dsp:sp modelId="{BD23E2CE-98EC-45E3-9C64-CD7294867B73}">
      <dsp:nvSpPr>
        <dsp:cNvPr id="0" name=""/>
        <dsp:cNvSpPr/>
      </dsp:nvSpPr>
      <dsp:spPr>
        <a:xfrm>
          <a:off x="2919411" y="1014575"/>
          <a:ext cx="1228283" cy="12223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Calibri" panose="020F0502020204030204" pitchFamily="34" charset="0"/>
              <a:ea typeface="SimSun"/>
              <a:cs typeface="Times New Roman"/>
            </a:rPr>
            <a:t>Эпидемиологический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Calibri" panose="020F0502020204030204" pitchFamily="34" charset="0"/>
              <a:ea typeface="SimSun"/>
              <a:cs typeface="Times New Roman"/>
            </a:rPr>
            <a:t>надзор</a:t>
          </a:r>
          <a:r>
            <a:rPr lang="ru-RU" sz="1200" kern="1200" baseline="0" dirty="0">
              <a:solidFill>
                <a:schemeClr val="tx1"/>
              </a:solidFill>
              <a:latin typeface="Calibri" panose="020F0502020204030204" pitchFamily="34" charset="0"/>
              <a:ea typeface="SimSun"/>
              <a:cs typeface="Times New Roman"/>
            </a:rPr>
            <a:t> </a:t>
          </a:r>
          <a:endParaRPr lang="en-GB" sz="1200" kern="1200" dirty="0">
            <a:solidFill>
              <a:schemeClr val="tx1"/>
            </a:solidFill>
            <a:latin typeface="Calibri" panose="020F0502020204030204" pitchFamily="34" charset="0"/>
            <a:ea typeface="SimSun"/>
            <a:cs typeface="Times New Roman"/>
          </a:endParaRPr>
        </a:p>
      </dsp:txBody>
      <dsp:txXfrm>
        <a:off x="3099289" y="1193587"/>
        <a:ext cx="868527" cy="864347"/>
      </dsp:txXfrm>
    </dsp:sp>
    <dsp:sp modelId="{68792186-5158-45B5-93F7-3A49651E1A83}">
      <dsp:nvSpPr>
        <dsp:cNvPr id="0" name=""/>
        <dsp:cNvSpPr/>
      </dsp:nvSpPr>
      <dsp:spPr>
        <a:xfrm rot="3199154">
          <a:off x="2419805" y="2552114"/>
          <a:ext cx="183854" cy="301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/>
        </a:p>
      </dsp:txBody>
      <dsp:txXfrm>
        <a:off x="2430909" y="2590342"/>
        <a:ext cx="128698" cy="181037"/>
      </dsp:txXfrm>
    </dsp:sp>
    <dsp:sp modelId="{D765044D-E07E-4454-8B83-B5CAD7AFB823}">
      <dsp:nvSpPr>
        <dsp:cNvPr id="0" name=""/>
        <dsp:cNvSpPr/>
      </dsp:nvSpPr>
      <dsp:spPr>
        <a:xfrm>
          <a:off x="2387213" y="2716423"/>
          <a:ext cx="1096828" cy="1096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Calibri" panose="020F0502020204030204" pitchFamily="34" charset="0"/>
              <a:ea typeface="SimSun"/>
              <a:cs typeface="Times New Roman"/>
            </a:rPr>
            <a:t>Предоставление услуг </a:t>
          </a:r>
          <a:endParaRPr lang="en-GB" sz="1200" kern="1200" dirty="0">
            <a:solidFill>
              <a:schemeClr val="tx1"/>
            </a:solidFill>
            <a:latin typeface="Calibri" panose="020F0502020204030204" pitchFamily="34" charset="0"/>
            <a:ea typeface="SimSun"/>
            <a:cs typeface="Times New Roman"/>
          </a:endParaRPr>
        </a:p>
      </dsp:txBody>
      <dsp:txXfrm>
        <a:off x="2547840" y="2877050"/>
        <a:ext cx="775574" cy="775574"/>
      </dsp:txXfrm>
    </dsp:sp>
    <dsp:sp modelId="{8B15E9D1-4FBB-476C-9A4C-C1FD3230BFCF}">
      <dsp:nvSpPr>
        <dsp:cNvPr id="0" name=""/>
        <dsp:cNvSpPr/>
      </dsp:nvSpPr>
      <dsp:spPr>
        <a:xfrm rot="7560000">
          <a:off x="1449717" y="2638210"/>
          <a:ext cx="232766" cy="2736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 rot="10800000">
        <a:off x="1505155" y="2664694"/>
        <a:ext cx="162936" cy="164195"/>
      </dsp:txXfrm>
    </dsp:sp>
    <dsp:sp modelId="{81A285E5-86F3-45C6-A003-FE8DB1F5B31F}">
      <dsp:nvSpPr>
        <dsp:cNvPr id="0" name=""/>
        <dsp:cNvSpPr/>
      </dsp:nvSpPr>
      <dsp:spPr>
        <a:xfrm>
          <a:off x="606881" y="2782450"/>
          <a:ext cx="1096828" cy="1096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Calibri" panose="020F0502020204030204" pitchFamily="34" charset="0"/>
              <a:ea typeface="SimSun"/>
              <a:cs typeface="Times New Roman"/>
            </a:rPr>
            <a:t>Финансирование</a:t>
          </a:r>
          <a:endParaRPr lang="en-GB" sz="1200" kern="1200" dirty="0">
            <a:solidFill>
              <a:schemeClr val="tx1"/>
            </a:solidFill>
            <a:latin typeface="Calibri" panose="020F0502020204030204" pitchFamily="34" charset="0"/>
            <a:ea typeface="SimSun"/>
            <a:cs typeface="Times New Roman"/>
          </a:endParaRPr>
        </a:p>
      </dsp:txBody>
      <dsp:txXfrm>
        <a:off x="767508" y="2943077"/>
        <a:ext cx="775574" cy="775574"/>
      </dsp:txXfrm>
    </dsp:sp>
    <dsp:sp modelId="{24922DF3-1997-4E1F-955F-F7022C158B64}">
      <dsp:nvSpPr>
        <dsp:cNvPr id="0" name=""/>
        <dsp:cNvSpPr/>
      </dsp:nvSpPr>
      <dsp:spPr>
        <a:xfrm rot="11865938">
          <a:off x="1072769" y="1647040"/>
          <a:ext cx="294712" cy="372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 rot="10800000">
        <a:off x="1159075" y="1735113"/>
        <a:ext cx="206298" cy="223753"/>
      </dsp:txXfrm>
    </dsp:sp>
    <dsp:sp modelId="{7A7878E6-9328-4B56-8651-BDD364E5B8FF}">
      <dsp:nvSpPr>
        <dsp:cNvPr id="0" name=""/>
        <dsp:cNvSpPr/>
      </dsp:nvSpPr>
      <dsp:spPr>
        <a:xfrm>
          <a:off x="48568" y="1070737"/>
          <a:ext cx="1096828" cy="1096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Calibri" panose="020F0502020204030204" pitchFamily="34" charset="0"/>
              <a:ea typeface="SimSun"/>
              <a:cs typeface="Times New Roman"/>
            </a:rPr>
            <a:t>Управление </a:t>
          </a:r>
          <a:endParaRPr lang="en-GB" sz="1200" b="1" kern="1200" dirty="0">
            <a:solidFill>
              <a:schemeClr val="tx1"/>
            </a:solidFill>
            <a:latin typeface="Calibri" panose="020F0502020204030204" pitchFamily="34" charset="0"/>
            <a:ea typeface="SimSun"/>
            <a:cs typeface="Times New Roman"/>
          </a:endParaRPr>
        </a:p>
      </dsp:txBody>
      <dsp:txXfrm>
        <a:off x="209195" y="1231364"/>
        <a:ext cx="775574" cy="775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45EFA-92E7-4AEA-AD09-69A6323FBDE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A0D2B-6F92-471E-BEEB-CA808889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7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FC36-1E62-4423-8A3C-6604A6F0F5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3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917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0FE40-7EE6-41D9-BA7A-BD7489CFDD1B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48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858B-078B-4A85-A2DF-E9230A71A37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6F0F-341E-4B9D-9323-E6C31C81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0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858B-078B-4A85-A2DF-E9230A71A37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6F0F-341E-4B9D-9323-E6C31C81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9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858B-078B-4A85-A2DF-E9230A71A37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6F0F-341E-4B9D-9323-E6C31C81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1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858B-078B-4A85-A2DF-E9230A71A37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6F0F-341E-4B9D-9323-E6C31C81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4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858B-078B-4A85-A2DF-E9230A71A37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6F0F-341E-4B9D-9323-E6C31C81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858B-078B-4A85-A2DF-E9230A71A37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6F0F-341E-4B9D-9323-E6C31C81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858B-078B-4A85-A2DF-E9230A71A37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6F0F-341E-4B9D-9323-E6C31C81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2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858B-078B-4A85-A2DF-E9230A71A37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6F0F-341E-4B9D-9323-E6C31C81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9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858B-078B-4A85-A2DF-E9230A71A37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6F0F-341E-4B9D-9323-E6C31C81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6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858B-078B-4A85-A2DF-E9230A71A37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6F0F-341E-4B9D-9323-E6C31C81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5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858B-078B-4A85-A2DF-E9230A71A37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6F0F-341E-4B9D-9323-E6C31C81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1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0858B-078B-4A85-A2DF-E9230A71A37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06F0F-341E-4B9D-9323-E6C31C81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1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274" y="744868"/>
            <a:ext cx="115391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Диагностика</a:t>
            </a:r>
            <a:r>
              <a:rPr lang="en-US" sz="28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en-US" sz="2800" dirty="0" err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лечение</a:t>
            </a:r>
            <a:r>
              <a:rPr lang="en-US" sz="28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туберкулеза</a:t>
            </a:r>
            <a:r>
              <a:rPr lang="en-US" sz="28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среди</a:t>
            </a:r>
            <a:r>
              <a:rPr lang="en-US" sz="28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трудовых</a:t>
            </a:r>
            <a:r>
              <a:rPr lang="en-US" sz="28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мигрантов</a:t>
            </a:r>
            <a:r>
              <a:rPr lang="en-US" sz="28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en-US" sz="2800" dirty="0" err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европейских</a:t>
            </a:r>
            <a:r>
              <a:rPr lang="en-US" sz="28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странах</a:t>
            </a:r>
            <a:r>
              <a:rPr lang="en-US" sz="28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800" dirty="0" err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застарелая</a:t>
            </a:r>
            <a:r>
              <a:rPr lang="en-US" sz="28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палитра</a:t>
            </a:r>
            <a:r>
              <a:rPr lang="en-US" sz="28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законодательных</a:t>
            </a:r>
            <a:r>
              <a:rPr lang="en-US" sz="28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en-US" sz="2800" dirty="0" err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практических</a:t>
            </a:r>
            <a:r>
              <a:rPr lang="en-US" sz="28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решений</a:t>
            </a:r>
            <a:endParaRPr lang="en-US" sz="2800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Olena Rzhepishevska* &amp; Daniel Kashnitsky</a:t>
            </a:r>
            <a:r>
              <a:rPr lang="en-US" sz="2800" baseline="30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8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4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Dpt. Chemistry/Dpt. Clinical Microbiology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Umeå University, Sweden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TBnet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international</a:t>
            </a:r>
          </a:p>
          <a:p>
            <a:endParaRPr lang="en-US" sz="20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baseline="30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Институт социальной политики НИУ ВШЭ, </a:t>
            </a:r>
            <a:br>
              <a:rPr lang="ru-RU" sz="2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2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(Университет Линчёпинга),</a:t>
            </a:r>
            <a:br>
              <a:rPr lang="ru-RU" sz="2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2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Региональная экспертная группа по здоровью мигрантов </a:t>
            </a:r>
            <a:endParaRPr lang="en-US" sz="2000" dirty="0">
              <a:solidFill>
                <a:srgbClr val="1F497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03" y="4063999"/>
            <a:ext cx="3241079" cy="223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7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996887" y="5733256"/>
            <a:ext cx="1373538" cy="1008112"/>
            <a:chOff x="2709333" y="2709333"/>
            <a:chExt cx="2709333" cy="2709333"/>
          </a:xfrm>
        </p:grpSpPr>
        <p:sp>
          <p:nvSpPr>
            <p:cNvPr id="5" name="Овал 4"/>
            <p:cNvSpPr/>
            <p:nvPr/>
          </p:nvSpPr>
          <p:spPr>
            <a:xfrm>
              <a:off x="2709333" y="2709333"/>
              <a:ext cx="2709333" cy="2709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Овал 4"/>
            <p:cNvSpPr txBox="1"/>
            <p:nvPr/>
          </p:nvSpPr>
          <p:spPr>
            <a:xfrm>
              <a:off x="2996698" y="3386666"/>
              <a:ext cx="2395861" cy="1354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>
                  <a:solidFill>
                    <a:schemeClr val="tx1"/>
                  </a:solidFill>
                </a:rPr>
                <a:t>НПО в странах исхода</a:t>
              </a:r>
            </a:p>
          </p:txBody>
        </p:sp>
      </p:grpSp>
      <p:sp>
        <p:nvSpPr>
          <p:cNvPr id="8" name="Овал 7"/>
          <p:cNvSpPr/>
          <p:nvPr/>
        </p:nvSpPr>
        <p:spPr>
          <a:xfrm>
            <a:off x="9082652" y="4664368"/>
            <a:ext cx="1261821" cy="92487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НПО и диаспоры в России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1996887" y="4581128"/>
            <a:ext cx="1362810" cy="10081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Диспансеры  в странах исхода</a:t>
            </a:r>
          </a:p>
          <a:p>
            <a:endParaRPr lang="ru-RU" dirty="0"/>
          </a:p>
        </p:txBody>
      </p:sp>
      <p:cxnSp>
        <p:nvCxnSpPr>
          <p:cNvPr id="14" name="Прямая со стрелкой 13"/>
          <p:cNvCxnSpPr>
            <a:cxnSpLocks/>
            <a:stCxn id="11" idx="6"/>
            <a:endCxn id="2" idx="2"/>
          </p:cNvCxnSpPr>
          <p:nvPr/>
        </p:nvCxnSpPr>
        <p:spPr>
          <a:xfrm>
            <a:off x="3359698" y="5085184"/>
            <a:ext cx="2736303" cy="375816"/>
          </a:xfrm>
          <a:prstGeom prst="straightConnector1">
            <a:avLst/>
          </a:prstGeom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6"/>
            <a:endCxn id="2" idx="2"/>
          </p:cNvCxnSpPr>
          <p:nvPr/>
        </p:nvCxnSpPr>
        <p:spPr>
          <a:xfrm flipV="1">
            <a:off x="3370426" y="5461000"/>
            <a:ext cx="2725575" cy="776312"/>
          </a:xfrm>
          <a:prstGeom prst="straightConnector1">
            <a:avLst/>
          </a:prstGeom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  <a:stCxn id="8" idx="2"/>
            <a:endCxn id="2" idx="2"/>
          </p:cNvCxnSpPr>
          <p:nvPr/>
        </p:nvCxnSpPr>
        <p:spPr>
          <a:xfrm flipH="1">
            <a:off x="6096001" y="5126804"/>
            <a:ext cx="2986651" cy="334196"/>
          </a:xfrm>
          <a:prstGeom prst="straightConnector1">
            <a:avLst/>
          </a:prstGeom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517290" y="4354770"/>
            <a:ext cx="2658121" cy="1534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536994" y="4421772"/>
            <a:ext cx="2658121" cy="1534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991282" y="3955799"/>
            <a:ext cx="24468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/>
              <a:t>За пределами законного поля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7517290" y="2064688"/>
            <a:ext cx="2658121" cy="1534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536994" y="2131690"/>
            <a:ext cx="2658121" cy="1534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56941" y="1649239"/>
            <a:ext cx="24182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/>
              <a:t>Легальная неопределенность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7517290" y="3277084"/>
            <a:ext cx="2658121" cy="1534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536994" y="3344086"/>
            <a:ext cx="2658121" cy="1534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042447" y="2811852"/>
            <a:ext cx="38077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/>
              <a:t>Социальные барьеры, стигма и дискриминация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9080426" y="5848828"/>
            <a:ext cx="1264046" cy="924873"/>
            <a:chOff x="2709333" y="2709333"/>
            <a:chExt cx="2709333" cy="2709333"/>
          </a:xfrm>
          <a:solidFill>
            <a:schemeClr val="accent2"/>
          </a:solidFill>
        </p:grpSpPr>
        <p:sp>
          <p:nvSpPr>
            <p:cNvPr id="37" name="Овал 36"/>
            <p:cNvSpPr/>
            <p:nvPr/>
          </p:nvSpPr>
          <p:spPr>
            <a:xfrm>
              <a:off x="2709333" y="2709333"/>
              <a:ext cx="2709333" cy="2709333"/>
            </a:xfrm>
            <a:prstGeom prst="ellipse">
              <a:avLst/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38" name="Овал 4"/>
            <p:cNvSpPr txBox="1"/>
            <p:nvPr/>
          </p:nvSpPr>
          <p:spPr>
            <a:xfrm>
              <a:off x="3106105" y="3386666"/>
              <a:ext cx="1915788" cy="13546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медучреждения в России </a:t>
              </a:r>
            </a:p>
          </p:txBody>
        </p:sp>
      </p:grpSp>
      <p:cxnSp>
        <p:nvCxnSpPr>
          <p:cNvPr id="39" name="Прямая со стрелкой 38"/>
          <p:cNvCxnSpPr>
            <a:stCxn id="37" idx="2"/>
          </p:cNvCxnSpPr>
          <p:nvPr/>
        </p:nvCxnSpPr>
        <p:spPr>
          <a:xfrm flipH="1" flipV="1">
            <a:off x="6096000" y="5472018"/>
            <a:ext cx="2984426" cy="839246"/>
          </a:xfrm>
          <a:prstGeom prst="straightConnector1">
            <a:avLst/>
          </a:prstGeom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D6E9741-EF6B-4D89-BB41-CB16112B45D5}"/>
              </a:ext>
            </a:extLst>
          </p:cNvPr>
          <p:cNvSpPr txBox="1"/>
          <p:nvPr/>
        </p:nvSpPr>
        <p:spPr>
          <a:xfrm>
            <a:off x="1550815" y="182993"/>
            <a:ext cx="9236752" cy="5151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Мигранты затронутые туберкулезом и ВИЧ в структуре миграции в России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869AC1-4A19-47E6-BF03-D9ECBB4E74BB}"/>
              </a:ext>
            </a:extLst>
          </p:cNvPr>
          <p:cNvSpPr txBox="1"/>
          <p:nvPr/>
        </p:nvSpPr>
        <p:spPr>
          <a:xfrm>
            <a:off x="6466175" y="2984864"/>
            <a:ext cx="93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Не лечатся </a:t>
            </a:r>
            <a:br>
              <a:rPr lang="ru-RU" sz="1200" b="1" dirty="0"/>
            </a:br>
            <a:r>
              <a:rPr lang="ru-RU" sz="1200" b="1" dirty="0"/>
              <a:t>в России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F778F2-F0EF-48E7-856F-338D8AF70171}"/>
              </a:ext>
            </a:extLst>
          </p:cNvPr>
          <p:cNvSpPr txBox="1"/>
          <p:nvPr/>
        </p:nvSpPr>
        <p:spPr>
          <a:xfrm>
            <a:off x="4935551" y="2985235"/>
            <a:ext cx="756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Лечатся </a:t>
            </a:r>
            <a:br>
              <a:rPr lang="ru-RU" sz="1200" b="1" dirty="0"/>
            </a:br>
            <a:r>
              <a:rPr lang="ru-RU" sz="1200" b="1" dirty="0"/>
              <a:t>в России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5894C1-0361-4221-9D64-40F413378656}"/>
              </a:ext>
            </a:extLst>
          </p:cNvPr>
          <p:cNvSpPr txBox="1"/>
          <p:nvPr/>
        </p:nvSpPr>
        <p:spPr>
          <a:xfrm>
            <a:off x="240521" y="1433955"/>
            <a:ext cx="34965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Для выдачи разрешения на временное проживание и патента иностранный гражданин должен представить документы, подтверждающие отсутствие у него инфекционных заболеваний, предусмотренных перечнем, включая туберкулез и ВИЧ</a:t>
            </a:r>
          </a:p>
        </p:txBody>
      </p:sp>
    </p:spTree>
    <p:extLst>
      <p:ext uri="{BB962C8B-B14F-4D97-AF65-F5344CB8AC3E}">
        <p14:creationId xmlns:p14="http://schemas.microsoft.com/office/powerpoint/2010/main" val="2956113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2DC236D7-1756-44F8-8BD6-D0F2456F97B1}"/>
              </a:ext>
            </a:extLst>
          </p:cNvPr>
          <p:cNvGraphicFramePr>
            <a:graphicFrameLocks/>
          </p:cNvGraphicFramePr>
          <p:nvPr/>
        </p:nvGraphicFramePr>
        <p:xfrm>
          <a:off x="2166426" y="1849188"/>
          <a:ext cx="7342162" cy="453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DFBCC20-E6E5-43F8-B7D4-FC3BEC9A3DEE}"/>
              </a:ext>
            </a:extLst>
          </p:cNvPr>
          <p:cNvSpPr txBox="1"/>
          <p:nvPr/>
        </p:nvSpPr>
        <p:spPr>
          <a:xfrm>
            <a:off x="3061252" y="2797073"/>
            <a:ext cx="728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Geneva"/>
              </a:rPr>
              <a:t>2,7%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92C71E-E88E-4BEE-9E01-5BEC529634B5}"/>
              </a:ext>
            </a:extLst>
          </p:cNvPr>
          <p:cNvSpPr txBox="1"/>
          <p:nvPr/>
        </p:nvSpPr>
        <p:spPr>
          <a:xfrm>
            <a:off x="8349403" y="2612407"/>
            <a:ext cx="728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Geneva"/>
              </a:rPr>
              <a:t>3,5%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F1E499-4DB4-4DEF-9674-147FE0BC92A8}"/>
              </a:ext>
            </a:extLst>
          </p:cNvPr>
          <p:cNvSpPr txBox="1"/>
          <p:nvPr/>
        </p:nvSpPr>
        <p:spPr>
          <a:xfrm>
            <a:off x="4320513" y="2440993"/>
            <a:ext cx="728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Geneva"/>
              </a:rPr>
              <a:t>3,1%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15CE5-ABEF-4703-AE15-94AFD3A677E1}"/>
              </a:ext>
            </a:extLst>
          </p:cNvPr>
          <p:cNvSpPr txBox="1"/>
          <p:nvPr/>
        </p:nvSpPr>
        <p:spPr>
          <a:xfrm>
            <a:off x="5778252" y="1897653"/>
            <a:ext cx="728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Geneva"/>
              </a:rPr>
              <a:t>3,8%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4C9935-327F-4BA8-895C-A95E34BE0964}"/>
              </a:ext>
            </a:extLst>
          </p:cNvPr>
          <p:cNvSpPr txBox="1"/>
          <p:nvPr/>
        </p:nvSpPr>
        <p:spPr>
          <a:xfrm>
            <a:off x="7163104" y="2487370"/>
            <a:ext cx="728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Geneva"/>
              </a:rPr>
              <a:t>3,6%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E04DC0-0716-464A-9C14-5C60FA29FD99}"/>
              </a:ext>
            </a:extLst>
          </p:cNvPr>
          <p:cNvSpPr txBox="1"/>
          <p:nvPr/>
        </p:nvSpPr>
        <p:spPr>
          <a:xfrm>
            <a:off x="1524311" y="222749"/>
            <a:ext cx="9236752" cy="5151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Иностранные граждане с впервые зарегистрированным ТБ в России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AE3ECE-AB00-474A-B5B4-8C2E9712A373}"/>
              </a:ext>
            </a:extLst>
          </p:cNvPr>
          <p:cNvSpPr txBox="1"/>
          <p:nvPr/>
        </p:nvSpPr>
        <p:spPr>
          <a:xfrm>
            <a:off x="490330" y="6300441"/>
            <a:ext cx="108005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/>
              <a:t>Демихова О.В., Нечаева О.Б. Вопросы доступа мигрантов к мероприятиям по раннему выявлению, диагностике, профилактике и лечению туберкулеза и туберкулеза, сочетанного с  ВИЧ-инфекцией в странах СНГ (аналитический обзор), 2016</a:t>
            </a:r>
          </a:p>
        </p:txBody>
      </p:sp>
    </p:spTree>
    <p:extLst>
      <p:ext uri="{BB962C8B-B14F-4D97-AF65-F5344CB8AC3E}">
        <p14:creationId xmlns:p14="http://schemas.microsoft.com/office/powerpoint/2010/main" val="32996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634D5F-C87E-E54A-B40F-0AA1AAD2E7E0}"/>
              </a:ext>
            </a:extLst>
          </p:cNvPr>
          <p:cNvSpPr txBox="1"/>
          <p:nvPr/>
        </p:nvSpPr>
        <p:spPr>
          <a:xfrm>
            <a:off x="1751562" y="1092701"/>
            <a:ext cx="4106221" cy="36625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/>
            <a:r>
              <a:rPr lang="ru-RU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Маниж</a:t>
            </a:r>
            <a:r>
              <a:rPr lang="en-US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приехала</a:t>
            </a:r>
            <a:r>
              <a:rPr lang="en-US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Таджикистана в Россию </a:t>
            </a:r>
            <a:endParaRPr lang="en-US" sz="1400" spc="-4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вслед за мужем. Для покупки билетов она взяла ссуду в банке и продала корову. </a:t>
            </a:r>
            <a:endParaRPr lang="en-US" sz="1400" spc="-4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spc="-4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spc="-4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spc="-4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Вакансию, на которую Маниж</a:t>
            </a:r>
            <a:r>
              <a:rPr lang="en-US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рассчитывала (няня), отдали другой женщине. Маниж</a:t>
            </a:r>
            <a:r>
              <a:rPr lang="en-US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посоветовали подать заявление на патент. </a:t>
            </a:r>
            <a:endParaRPr lang="en-US" sz="1400" spc="-4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spc="-4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spc="-4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spc="-4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едицинское обследовани</a:t>
            </a:r>
            <a:r>
              <a:rPr lang="en-US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Калуге, обнаружил</a:t>
            </a:r>
            <a:r>
              <a:rPr lang="en-US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нее туберкулез в открытой форме. Врачи сказали, что она должна немедленно уехать, но денег на билеты у нее не было.</a:t>
            </a:r>
            <a:endParaRPr lang="en-US" sz="1400" spc="-4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spc="-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33673" y="1092701"/>
            <a:ext cx="464588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Манижу поместили в Калужскую городскую туберкулезную больницу </a:t>
            </a:r>
            <a:r>
              <a:rPr lang="en-US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лечения. </a:t>
            </a:r>
            <a:endParaRPr lang="en-US" sz="1400" spc="-4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spc="-4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spc="-4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 она лежала в больнице, дети были с мужем, но тот работал весь день, и дети были одни.</a:t>
            </a:r>
          </a:p>
          <a:p>
            <a:pPr lvl="0"/>
            <a:endParaRPr lang="ru-RU" sz="1400" spc="-4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месяц женщина не долечившись выписалась из больницы, забрала детей и отправилась представительство миграционной службы</a:t>
            </a:r>
            <a:r>
              <a:rPr lang="en-US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Таджикистана в Российской Федерации. </a:t>
            </a:r>
            <a:endParaRPr lang="en-US" sz="1400" spc="-4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spc="-4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помощи таджикской диаспоры, были собраны деньги на авиабилеты для нее и детей. Она завершила лечение на родине.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336" t="10322" r="11007"/>
          <a:stretch/>
        </p:blipFill>
        <p:spPr>
          <a:xfrm>
            <a:off x="120072" y="878780"/>
            <a:ext cx="1524000" cy="22806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44072" y="5396090"/>
            <a:ext cx="53570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заболевания прошло удачно и 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 тоже началось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 информационной и социальной поддержки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400" t="2302" r="22996" b="3422"/>
          <a:stretch/>
        </p:blipFill>
        <p:spPr>
          <a:xfrm>
            <a:off x="7333673" y="5557879"/>
            <a:ext cx="1182255" cy="11644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515928" y="6075958"/>
            <a:ext cx="3777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Интервью с координатором по </a:t>
            </a:r>
            <a:endParaRPr lang="en-US" sz="12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здоровью мигрантов </a:t>
            </a:r>
            <a:endParaRPr lang="en-US" sz="12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 Рухшон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Курбонов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12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440776" y="1622234"/>
            <a:ext cx="1" cy="429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71273" y="3114370"/>
            <a:ext cx="1" cy="429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0072" y="171655"/>
            <a:ext cx="5360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Таджикистан </a:t>
            </a:r>
            <a:r>
              <a:rPr lang="en-US" sz="2000" b="1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b="1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Россия 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4">
            <a:extLst>
              <a:ext uri="{FF2B5EF4-FFF2-40B4-BE49-F238E27FC236}">
                <a16:creationId xmlns:a16="http://schemas.microsoft.com/office/drawing/2014/main" id="{4BDF3B05-EE84-44E4-971A-8CFDFEED4D50}"/>
              </a:ext>
            </a:extLst>
          </p:cNvPr>
          <p:cNvCxnSpPr/>
          <p:nvPr/>
        </p:nvCxnSpPr>
        <p:spPr>
          <a:xfrm>
            <a:off x="3371274" y="1874022"/>
            <a:ext cx="1" cy="429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323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49B139AF-87A6-4241-8389-292831878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83" y="719550"/>
            <a:ext cx="1081377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F1C21"/>
              </a:buClr>
              <a:buSzPct val="8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F1C2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F1C2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F1C2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F1C2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мигранты не обращаются за помощью, %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72BB602-6BEE-4395-8F84-09CAA73B7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99" y="1789962"/>
            <a:ext cx="5985013" cy="40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EC6CF5-4166-429E-A382-3C53BD001C79}"/>
              </a:ext>
            </a:extLst>
          </p:cNvPr>
          <p:cNvSpPr txBox="1"/>
          <p:nvPr/>
        </p:nvSpPr>
        <p:spPr>
          <a:xfrm>
            <a:off x="2312505" y="5982390"/>
            <a:ext cx="75669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/>
              <a:t>Демихова О.В., Нечаева О.Б. Вопросы доступа мигрантов к мероприятиям по раннему выявлению, диагностике, профилактике и лечению туберкулеза и туберкулеза, сочетанного с  ВИЧ-инфекцией в странах СНГ (аналитический обзор), 2016</a:t>
            </a:r>
          </a:p>
        </p:txBody>
      </p:sp>
    </p:spTree>
    <p:extLst>
      <p:ext uri="{BB962C8B-B14F-4D97-AF65-F5344CB8AC3E}">
        <p14:creationId xmlns:p14="http://schemas.microsoft.com/office/powerpoint/2010/main" val="349147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A6F8893-18F7-4826-BA0B-13BEDFDAE464}"/>
              </a:ext>
            </a:extLst>
          </p:cNvPr>
          <p:cNvSpPr txBox="1">
            <a:spLocks/>
          </p:cNvSpPr>
          <p:nvPr/>
        </p:nvSpPr>
        <p:spPr>
          <a:xfrm>
            <a:off x="677333" y="198304"/>
            <a:ext cx="10328517" cy="17320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Минимальный пакет для трансграничного контроля и лечения ТБ в Европейском регионе ВОЗ: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Вольфхезское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заявление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201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041785AB-921C-4740-AFDD-6B2B5637831E}"/>
              </a:ext>
            </a:extLst>
          </p:cNvPr>
          <p:cNvGraphicFramePr>
            <a:graphicFrameLocks/>
          </p:cNvGraphicFramePr>
          <p:nvPr/>
        </p:nvGraphicFramePr>
        <p:xfrm>
          <a:off x="677863" y="2160588"/>
          <a:ext cx="418306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01903FA1-7CCC-4B9A-94CC-23F00154D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5394" y="2160588"/>
            <a:ext cx="3441657" cy="409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5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E28B4-3550-4136-B55A-519B23E76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Урок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COVID-19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для туберкулеза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0B04E9-5BEE-42CD-8D2C-6EAEB4984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8457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- COVID-19 серьезно повлиял на транснациональные связи солидарности в доступе к здравоохранению, - - COVID-19 повлиял на возможности мигрантов вернуться домой</a:t>
            </a:r>
          </a:p>
          <a:p>
            <a:pPr marL="0" indent="0">
              <a:buNone/>
            </a:pPr>
            <a:r>
              <a:rPr lang="ru-RU" dirty="0"/>
              <a:t>+ «Нежелательное пребывание» и депортация в настоящее время приостановлены</a:t>
            </a:r>
          </a:p>
          <a:p>
            <a:pPr marL="0" indent="0">
              <a:buNone/>
            </a:pPr>
            <a:r>
              <a:rPr lang="ru-RU" dirty="0"/>
              <a:t>+ COVID-19 рассматривается как неотложная медицинская помощь, поэтому она доступна всем мигрантам, в том числе, в нерегулярном положении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041" y="6075670"/>
            <a:ext cx="2796598" cy="7031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61837" y="1669798"/>
            <a:ext cx="4924915" cy="4002494"/>
            <a:chOff x="766745" y="9091064"/>
            <a:chExt cx="22119772" cy="18679886"/>
          </a:xfrm>
        </p:grpSpPr>
        <p:grpSp>
          <p:nvGrpSpPr>
            <p:cNvPr id="14" name="Group 13"/>
            <p:cNvGrpSpPr/>
            <p:nvPr/>
          </p:nvGrpSpPr>
          <p:grpSpPr>
            <a:xfrm>
              <a:off x="766745" y="9091064"/>
              <a:ext cx="22119772" cy="18679886"/>
              <a:chOff x="1306285" y="4659086"/>
              <a:chExt cx="22119772" cy="18679886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Texturizer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300000"/>
                        </a14:imgEffect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02" t="21096" r="64467" b="33811"/>
              <a:stretch/>
            </p:blipFill>
            <p:spPr>
              <a:xfrm>
                <a:off x="1306285" y="4659086"/>
                <a:ext cx="22119772" cy="18679886"/>
              </a:xfrm>
              <a:prstGeom prst="rect">
                <a:avLst/>
              </a:prstGeom>
            </p:spPr>
          </p:pic>
          <p:sp>
            <p:nvSpPr>
              <p:cNvPr id="19" name="Oval 18"/>
              <p:cNvSpPr/>
              <p:nvPr/>
            </p:nvSpPr>
            <p:spPr>
              <a:xfrm>
                <a:off x="20405650" y="19650114"/>
                <a:ext cx="1567524" cy="141050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0394384" y="8557437"/>
                <a:ext cx="1506711" cy="130832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4735720" y="11834379"/>
                <a:ext cx="1373234" cy="147993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9244054" y="11588579"/>
                <a:ext cx="1579217" cy="14059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0806967" y="15641696"/>
                <a:ext cx="1441261" cy="134484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5399623" y="17586094"/>
                <a:ext cx="1420632" cy="126102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795801" y="14720739"/>
                <a:ext cx="1408826" cy="141056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181128" y="15713552"/>
                <a:ext cx="1441261" cy="134484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5956931" y="11571942"/>
                <a:ext cx="1373234" cy="147993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11487857" y="19544134"/>
              <a:ext cx="1373234" cy="14799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881400" y="20261310"/>
              <a:ext cx="1408826" cy="141056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1275713" y="16790064"/>
              <a:ext cx="1373234" cy="14799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02267" y="85442"/>
            <a:ext cx="11588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better health: </a:t>
            </a:r>
          </a:p>
          <a:p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tuberculosis &amp; co-infections in migrant workers of the Baltic Region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1837" y="1000731"/>
            <a:ext cx="5119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&amp; Health 2019 - 2020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13" y="6096658"/>
            <a:ext cx="2067386" cy="620783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5730782" y="1603583"/>
            <a:ext cx="6285591" cy="3801841"/>
            <a:chOff x="1062905" y="1112033"/>
            <a:chExt cx="8886852" cy="3801841"/>
          </a:xfrm>
        </p:grpSpPr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117829" y="1334568"/>
              <a:ext cx="7495195" cy="3539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Liga Kuksa (Latvia)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Kseniia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Shchenina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(Russia)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Jessica Potter (UK)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Oleksandr </a:t>
              </a:r>
              <a:r>
                <a:rPr lang="en-US" altLang="en-US" sz="1600" dirty="0" err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Khyzhniak</a:t>
              </a:r>
              <a:r>
                <a:rPr lang="en-US" altLang="en-US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(Ukraine)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Andreas Winroth (Sweden)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Berit Lange (Germany)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062905" y="1112033"/>
              <a:ext cx="8886852" cy="3801841"/>
              <a:chOff x="-553459" y="1139742"/>
              <a:chExt cx="8886852" cy="3801841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592991" y="1558162"/>
                <a:ext cx="4740402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Graham Bothamley (UK)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Katarzyna Kruczak (Poland) 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693575" y="3083207"/>
                <a:ext cx="453923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Olha Konstantynovska, (Ukraine)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Lorenzo Guglielmetti (France)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658031" y="4603029"/>
                <a:ext cx="17182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TBnet</a:t>
                </a:r>
                <a:r>
                  <a:rPr lang="en-US" altLang="en-US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en-US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TBpeople</a:t>
                </a:r>
                <a:endParaRPr lang="en-US" altLang="en-US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650800" y="2544598"/>
                <a:ext cx="26805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Anna Starshinova (Russia) 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693575" y="4144846"/>
                <a:ext cx="200086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International NGO 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-553459" y="1139742"/>
                <a:ext cx="27190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International work group: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276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2" t="8888" b="16657"/>
          <a:stretch/>
        </p:blipFill>
        <p:spPr>
          <a:xfrm>
            <a:off x="539496" y="1157352"/>
            <a:ext cx="9217152" cy="53155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6070" y="229335"/>
            <a:ext cx="4155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Европейский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ВОЗ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513" y="6000599"/>
            <a:ext cx="2796598" cy="7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9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513" y="5979263"/>
            <a:ext cx="2796598" cy="703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7830" t="17286" r="40947" b="22705"/>
          <a:stretch/>
        </p:blipFill>
        <p:spPr>
          <a:xfrm>
            <a:off x="288523" y="1075992"/>
            <a:ext cx="6059114" cy="4961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941" y="338663"/>
            <a:ext cx="11818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Европа - самый большой регион по трудовой миграции в мире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 covid-19)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73743" y="1445071"/>
            <a:ext cx="776179" cy="7664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87711" y="1445071"/>
            <a:ext cx="55140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 мигранты -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258 млн, 2017 г.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63% (164 миллиона) международных мигрантов - трудовые мигранты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ировые денежные переводы трудовых мигрантов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миллиардов долларов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32%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миллиона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трудовых мигрантов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Cyrl-A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приходится на Европу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523" y="6313106"/>
            <a:ext cx="550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Source: ILO (</a:t>
            </a:r>
            <a:r>
              <a:rPr lang="az-Cyrl-AZ" dirty="0">
                <a:solidFill>
                  <a:schemeClr val="accent1">
                    <a:lumMod val="50000"/>
                  </a:schemeClr>
                </a:solidFill>
              </a:rPr>
              <a:t>международная организация труда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), 2018</a:t>
            </a:r>
          </a:p>
        </p:txBody>
      </p:sp>
    </p:spTree>
    <p:extLst>
      <p:ext uri="{BB962C8B-B14F-4D97-AF65-F5344CB8AC3E}">
        <p14:creationId xmlns:p14="http://schemas.microsoft.com/office/powerpoint/2010/main" val="407771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4141"/>
          <a:stretch/>
        </p:blipFill>
        <p:spPr>
          <a:xfrm>
            <a:off x="9195634" y="190220"/>
            <a:ext cx="2799718" cy="2479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7520" y="903581"/>
            <a:ext cx="8718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каждой стране свои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и система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и лечение туберкулеза/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коинфекций 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трудовых мигрантов тоже отличается от страны к стране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513" y="5979263"/>
            <a:ext cx="2796598" cy="703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521" y="306859"/>
            <a:ext cx="413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Евросоюз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- 27 </a:t>
            </a:r>
            <a:r>
              <a:rPr lang="az-Cyrl-AZ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907868"/>
              </p:ext>
            </p:extLst>
          </p:nvPr>
        </p:nvGraphicFramePr>
        <p:xfrm>
          <a:off x="477519" y="2698775"/>
          <a:ext cx="8718114" cy="2841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7529">
                  <a:extLst>
                    <a:ext uri="{9D8B030D-6E8A-4147-A177-3AD203B41FA5}">
                      <a16:colId xmlns:a16="http://schemas.microsoft.com/office/drawing/2014/main" val="976580005"/>
                    </a:ext>
                  </a:extLst>
                </a:gridCol>
                <a:gridCol w="1310999">
                  <a:extLst>
                    <a:ext uri="{9D8B030D-6E8A-4147-A177-3AD203B41FA5}">
                      <a16:colId xmlns:a16="http://schemas.microsoft.com/office/drawing/2014/main" val="656416445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4081865871"/>
                    </a:ext>
                  </a:extLst>
                </a:gridCol>
                <a:gridCol w="1426464">
                  <a:extLst>
                    <a:ext uri="{9D8B030D-6E8A-4147-A177-3AD203B41FA5}">
                      <a16:colId xmlns:a16="http://schemas.microsoft.com/office/drawing/2014/main" val="1663988191"/>
                    </a:ext>
                  </a:extLst>
                </a:gridCol>
                <a:gridCol w="1395802">
                  <a:extLst>
                    <a:ext uri="{9D8B030D-6E8A-4147-A177-3AD203B41FA5}">
                      <a16:colId xmlns:a16="http://schemas.microsoft.com/office/drawing/2014/main" val="2234659717"/>
                    </a:ext>
                  </a:extLst>
                </a:gridCol>
              </a:tblGrid>
              <a:tr h="733423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Швеция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Польша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Латвия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Великобрит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124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Диагностика при въезде/разрешение на работу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Да*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448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z-Cyrl-A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Бесплатное лечение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849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онтакт с родной страной при переносе лечения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az-Cyrl-A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нет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64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Активное выявление ТБ у трудовых мигрантов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89543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5031" y="5834167"/>
            <a:ext cx="84055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ru-RU" dirty="0"/>
              <a:t>Диагностика ТБ предлагается мигрантам беженцам</a:t>
            </a:r>
            <a:endParaRPr lang="en-US" dirty="0"/>
          </a:p>
          <a:p>
            <a:r>
              <a:rPr lang="en-US" dirty="0"/>
              <a:t>**</a:t>
            </a:r>
            <a:r>
              <a:rPr lang="ru-RU" dirty="0"/>
              <a:t>При обнаружении активного ТБ больного не пускают в страну до выздоровления</a:t>
            </a:r>
            <a:endParaRPr lang="en-US" dirty="0"/>
          </a:p>
          <a:p>
            <a:r>
              <a:rPr lang="en-US" dirty="0"/>
              <a:t>***</a:t>
            </a:r>
            <a:r>
              <a:rPr lang="ru-RU" dirty="0"/>
              <a:t>олько если ТБ был обнаружен во время проживания в стране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8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132" t="26249" r="26840" b="22040"/>
          <a:stretch/>
        </p:blipFill>
        <p:spPr>
          <a:xfrm>
            <a:off x="80895" y="1511165"/>
            <a:ext cx="8906012" cy="5194433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513" y="5979263"/>
            <a:ext cx="2796598" cy="703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43981" y="1093701"/>
            <a:ext cx="2881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TB Report, 2019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435928" y="1690255"/>
            <a:ext cx="4738254" cy="1533236"/>
          </a:xfrm>
          <a:prstGeom prst="straightConnector1">
            <a:avLst/>
          </a:prstGeom>
          <a:ln w="57150">
            <a:solidFill>
              <a:srgbClr val="FF0000">
                <a:alpha val="4902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4363" y="256674"/>
            <a:ext cx="835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Европейский Регион ВОЗ - регион контрастов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43981" y="1566752"/>
            <a:ext cx="3969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Merker M,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Nikolaevskaya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Kohl T, Molina-Moya B,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Pavlovska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O, 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Brännberg P.. </a:t>
            </a:r>
            <a:r>
              <a:rPr lang="en-US" sz="14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Rzhepishevska O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Niemann S; 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Multidrug- &amp; extensively drug-Resistant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tuberculosis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Beijing Clades, Ukraine. </a:t>
            </a:r>
          </a:p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Infect Dis. 2020;26(3)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895" y="1022910"/>
            <a:ext cx="5340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РР и МЛУ-ТБ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людей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заболевших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ТБ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впервые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553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3" b="6462"/>
          <a:stretch/>
        </p:blipFill>
        <p:spPr>
          <a:xfrm>
            <a:off x="876202" y="624032"/>
            <a:ext cx="11193878" cy="54154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9264" y="923388"/>
            <a:ext cx="4058062" cy="892552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/>
              <a:t>18 246 </a:t>
            </a:r>
            <a:r>
              <a:rPr lang="en-GB" sz="1800" dirty="0"/>
              <a:t>TB cases of foreign* origin</a:t>
            </a:r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endParaRPr lang="en-GB" sz="1600" b="1" dirty="0"/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/>
              <a:t>34.5% </a:t>
            </a:r>
            <a:r>
              <a:rPr lang="en-GB" sz="1800" dirty="0"/>
              <a:t>of all TB cases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602" y="93420"/>
            <a:ext cx="8783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ТБ у лиц иностранного происхождения, ЕС / ЕЭЗ, 2018 г.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5746" y="4000471"/>
            <a:ext cx="2011680" cy="1134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06862"/>
              </p:ext>
            </p:extLst>
          </p:nvPr>
        </p:nvGraphicFramePr>
        <p:xfrm>
          <a:off x="876202" y="4552741"/>
          <a:ext cx="4578499" cy="210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95582" y="3070129"/>
            <a:ext cx="929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</a:p>
          <a:p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/100 000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53112" y="3290413"/>
            <a:ext cx="107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</a:t>
            </a:r>
          </a:p>
          <a:p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/100 000</a:t>
            </a:r>
          </a:p>
        </p:txBody>
      </p:sp>
      <p:sp>
        <p:nvSpPr>
          <p:cNvPr id="10" name="Right Arrow 9"/>
          <p:cNvSpPr/>
          <p:nvPr/>
        </p:nvSpPr>
        <p:spPr>
          <a:xfrm rot="376540" flipH="1">
            <a:off x="9998476" y="3438682"/>
            <a:ext cx="411220" cy="3535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67440" y="6139357"/>
            <a:ext cx="546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700 000 -1 000 000 </a:t>
            </a:r>
          </a:p>
          <a:p>
            <a:r>
              <a:rPr lang="az-Cyrl-AZ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Украинских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Cyrl-AZ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мигрантов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Cyrl-AZ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работают в Польше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0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4573"/>
          <a:stretch/>
        </p:blipFill>
        <p:spPr>
          <a:xfrm>
            <a:off x="388287" y="6610711"/>
            <a:ext cx="2153668" cy="1542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64997" y="765654"/>
            <a:ext cx="35025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Елена, 20+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медсестра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переехала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мужем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Cyrl-AZ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Украины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Польшу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работaла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поваром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легально и с мед страховкой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поездкой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рентген легких был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норме</a:t>
            </a:r>
          </a:p>
        </p:txBody>
      </p:sp>
      <p:sp>
        <p:nvSpPr>
          <p:cNvPr id="5" name="Rectangle 4"/>
          <p:cNvSpPr/>
          <p:nvPr/>
        </p:nvSpPr>
        <p:spPr>
          <a:xfrm>
            <a:off x="63712" y="198746"/>
            <a:ext cx="4956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Cyrl-AZ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Украин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Польшa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89383" y="1966386"/>
            <a:ext cx="1" cy="429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64997" y="2421297"/>
            <a:ext cx="41398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Кашель появился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продолжался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месяца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 сказал что это нервное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месяцев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кашля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после настоятельных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просьб, Елену записали на рентген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месяцев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рентген 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98619" y="3044422"/>
            <a:ext cx="1" cy="429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89382" y="4367187"/>
            <a:ext cx="1" cy="429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705591" y="728710"/>
            <a:ext cx="49611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отдаленную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больницу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добиралась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больнице не было нужных лекарств для лечения МЛУ-ТБ; лекарств ждали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месяца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Мужа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Елены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обследова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безуспешного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лечения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МЛУ-ТБ 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Польше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Елена с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помощю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вернулась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Украину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сделaли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операцию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легкого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этого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еще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лечения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Украине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719119" y="1779073"/>
            <a:ext cx="1" cy="429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719119" y="3044422"/>
            <a:ext cx="1" cy="429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705591" y="4523751"/>
            <a:ext cx="52903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Сложности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каждом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этапе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логистика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инфекционный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t="23282" r="3043" b="26411"/>
          <a:stretch/>
        </p:blipFill>
        <p:spPr>
          <a:xfrm>
            <a:off x="6633842" y="6004681"/>
            <a:ext cx="2547292" cy="5963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386385" y="5948914"/>
            <a:ext cx="228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Cyrl-AZ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правления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Cyrl-AZ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Ксения Щенина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294" r="15368"/>
          <a:stretch/>
        </p:blipFill>
        <p:spPr>
          <a:xfrm>
            <a:off x="156323" y="758728"/>
            <a:ext cx="1121595" cy="16064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1294" r="15368"/>
          <a:stretch/>
        </p:blipFill>
        <p:spPr>
          <a:xfrm>
            <a:off x="5378383" y="773931"/>
            <a:ext cx="1167294" cy="17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35232" y="144961"/>
            <a:ext cx="8525255" cy="5374902"/>
            <a:chOff x="198120" y="373141"/>
            <a:chExt cx="8525255" cy="5374902"/>
          </a:xfrm>
        </p:grpSpPr>
        <p:sp>
          <p:nvSpPr>
            <p:cNvPr id="2" name="Oval 1"/>
            <p:cNvSpPr/>
            <p:nvPr/>
          </p:nvSpPr>
          <p:spPr>
            <a:xfrm>
              <a:off x="198120" y="2761488"/>
              <a:ext cx="4738673" cy="290425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Трудовая миграция - характерная черта Европы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3877057" y="373141"/>
              <a:ext cx="4833486" cy="31033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Различие в заболеваемости ТБ в странах</a:t>
              </a: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3904488" y="2724912"/>
              <a:ext cx="4818887" cy="3023131"/>
            </a:xfrm>
            <a:prstGeom prst="ellipse">
              <a:avLst/>
            </a:prstGeom>
            <a:solidFill>
              <a:srgbClr val="5B9BD5">
                <a:alpha val="4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Широкая палитра</a:t>
              </a:r>
            </a:p>
            <a:p>
              <a:pPr algn="ctr"/>
              <a:r>
                <a: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нормативных актов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</a:t>
              </a:r>
              <a:r>
                <a: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ТБ</a:t>
              </a: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14206" y="400573"/>
              <a:ext cx="4659546" cy="2882123"/>
            </a:xfrm>
            <a:prstGeom prst="ellipse">
              <a:avLst/>
            </a:prstGeom>
            <a:solidFill>
              <a:srgbClr val="C00000">
                <a:alpha val="4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Ликвидация ТБ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Ранняя диагностика / лечение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4894" y="5628873"/>
            <a:ext cx="6734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Нужна единая европейская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программа для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рабочих мигрантов из стран с высоким уровнем ТБ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обеспечивающая диагностику и лечение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369" t="4815" r="62982" b="77407"/>
          <a:stretch/>
        </p:blipFill>
        <p:spPr>
          <a:xfrm>
            <a:off x="8229160" y="5569840"/>
            <a:ext cx="3520324" cy="118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63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1120</Words>
  <Application>Microsoft Office PowerPoint</Application>
  <PresentationFormat>Широкоэкранный</PresentationFormat>
  <Paragraphs>217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Geneva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COVID-19 для туберкулеза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Olena Rzhepishevska</dc:creator>
  <cp:lastModifiedBy>Кашницкий Даниил Савельевич</cp:lastModifiedBy>
  <cp:revision>79</cp:revision>
  <dcterms:created xsi:type="dcterms:W3CDTF">2020-11-22T12:59:52Z</dcterms:created>
  <dcterms:modified xsi:type="dcterms:W3CDTF">2020-11-23T13:37:45Z</dcterms:modified>
</cp:coreProperties>
</file>